
<file path=[Content_Types].xml><?xml version="1.0" encoding="utf-8"?>
<Types xmlns="http://schemas.openxmlformats.org/package/2006/content-types">
  <Default Extension="fntdata" ContentType="application/x-fontdata"/>
  <Default Extension="jpeg" ContentType="image/jpeg"/>
  <Default Extension="png" ContentType="image/png"/>
  <Default Extension="png&amp;ehk=y4ooYF"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7"/>
  </p:notesMasterIdLst>
  <p:sldIdLst>
    <p:sldId id="256" r:id="rId2"/>
    <p:sldId id="257" r:id="rId3"/>
    <p:sldId id="279" r:id="rId4"/>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2" r:id="rId26"/>
    <p:sldId id="303" r:id="rId27"/>
    <p:sldId id="304" r:id="rId28"/>
    <p:sldId id="305" r:id="rId29"/>
    <p:sldId id="306" r:id="rId30"/>
    <p:sldId id="307" r:id="rId31"/>
    <p:sldId id="308" r:id="rId32"/>
    <p:sldId id="258" r:id="rId33"/>
    <p:sldId id="259" r:id="rId34"/>
    <p:sldId id="260" r:id="rId35"/>
    <p:sldId id="265" r:id="rId36"/>
    <p:sldId id="266" r:id="rId37"/>
    <p:sldId id="267" r:id="rId38"/>
    <p:sldId id="270" r:id="rId39"/>
    <p:sldId id="271" r:id="rId40"/>
    <p:sldId id="272" r:id="rId41"/>
    <p:sldId id="273" r:id="rId42"/>
    <p:sldId id="277" r:id="rId43"/>
    <p:sldId id="309" r:id="rId44"/>
    <p:sldId id="311" r:id="rId45"/>
    <p:sldId id="312" r:id="rId46"/>
  </p:sldIdLst>
  <p:sldSz cx="9144000" cy="6858000" type="screen4x3"/>
  <p:notesSz cx="6858000" cy="9144000"/>
  <p:embeddedFontLs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Segoe UI" panose="020B0502040204020203" pitchFamily="34" charset="0"/>
      <p:regular r:id="rId56"/>
      <p:bold r:id="rId57"/>
      <p:italic r:id="rId58"/>
      <p:boldItalic r:id="rId59"/>
    </p:embeddedFont>
    <p:embeddedFont>
      <p:font typeface="Segoe UI Semilight" panose="020B0402040204020203" pitchFamily="34" charset="0"/>
      <p:regular r:id="rId60"/>
      <p:italic r:id="rId61"/>
    </p:embeddedFont>
    <p:embeddedFont>
      <p:font typeface="Verdana" panose="020B0604030504040204" pitchFamily="34" charset="0"/>
      <p:regular r:id="rId62"/>
      <p:bold r:id="rId63"/>
      <p:italic r:id="rId64"/>
      <p:boldItalic r:id="rId65"/>
    </p:embeddedFont>
  </p:embeddedFontLst>
  <p:defaultTex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89" autoAdjust="0"/>
    <p:restoredTop sz="59243" autoAdjust="0"/>
  </p:normalViewPr>
  <p:slideViewPr>
    <p:cSldViewPr snapToGrid="0">
      <p:cViewPr varScale="1">
        <p:scale>
          <a:sx n="113" d="100"/>
          <a:sy n="113" d="100"/>
        </p:scale>
        <p:origin x="684" y="69"/>
      </p:cViewPr>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F41AE-056D-413F-9D62-4747882280FA}"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C0015DB7-B1B7-43A3-B1A4-C990AB93B76D}">
      <dgm:prSet phldrT="[Text]"/>
      <dgm: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Book me a flight to Cairo</a:t>
          </a:r>
        </a:p>
      </dgm:t>
    </dgm:pt>
    <dgm:pt modelId="{FF6E09F7-A4D6-4E47-B02F-3FB7A9D45377}" type="parTrans" cxnId="{BA730D69-7A3E-461A-BFC1-9EA65DAA36C6}">
      <dgm:prSet/>
      <dgm:spPr/>
      <dgm:t>
        <a:bodyPr/>
        <a:lstStyle/>
        <a:p>
          <a:endParaRPr lang="en-US"/>
        </a:p>
      </dgm:t>
    </dgm:pt>
    <dgm:pt modelId="{ABFB46F6-680D-47BF-92AA-0553ECED27F6}" type="sibTrans" cxnId="{BA730D69-7A3E-461A-BFC1-9EA65DAA36C6}">
      <dgm:prSet/>
      <dgm:spPr/>
      <dgm:t>
        <a:bodyPr/>
        <a:lstStyle/>
        <a:p>
          <a:endParaRPr lang="en-US"/>
        </a:p>
      </dgm:t>
    </dgm:pt>
    <dgm:pt modelId="{6DF287C3-FEAD-4C3A-86A5-40CA918BD016}">
      <dgm:prSet phldrT="[Text]"/>
      <dgm: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Order me 2 pizzas</a:t>
          </a:r>
        </a:p>
      </dgm:t>
    </dgm:pt>
    <dgm:pt modelId="{12908303-4063-446A-9070-8C9AFAAF6BA4}" type="parTrans" cxnId="{F459BCB3-5CB7-4F78-8492-7EFEB7E652AA}">
      <dgm:prSet/>
      <dgm:spPr/>
      <dgm:t>
        <a:bodyPr/>
        <a:lstStyle/>
        <a:p>
          <a:endParaRPr lang="en-US"/>
        </a:p>
      </dgm:t>
    </dgm:pt>
    <dgm:pt modelId="{35DE3995-0CE9-4EA0-9C7B-8D549028BBFE}" type="sibTrans" cxnId="{F459BCB3-5CB7-4F78-8492-7EFEB7E652AA}">
      <dgm:prSet/>
      <dgm:spPr/>
      <dgm:t>
        <a:bodyPr/>
        <a:lstStyle/>
        <a:p>
          <a:endParaRPr lang="en-US"/>
        </a:p>
      </dgm:t>
    </dgm:pt>
    <dgm:pt modelId="{196F04EE-0249-495D-951D-62F55F0B4036}">
      <dgm:prSet phldrT="[Text]"/>
      <dgm: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Remind me to call my dad tomorrow</a:t>
          </a:r>
        </a:p>
      </dgm:t>
    </dgm:pt>
    <dgm:pt modelId="{EE217839-3FDF-4EA8-B239-62064C04C560}" type="parTrans" cxnId="{CF2F9D68-C778-4F00-B649-1B385055B1D0}">
      <dgm:prSet/>
      <dgm:spPr/>
      <dgm:t>
        <a:bodyPr/>
        <a:lstStyle/>
        <a:p>
          <a:endParaRPr lang="en-US"/>
        </a:p>
      </dgm:t>
    </dgm:pt>
    <dgm:pt modelId="{00A8139A-A3DB-488C-9712-04BFB5B0A053}" type="sibTrans" cxnId="{CF2F9D68-C778-4F00-B649-1B385055B1D0}">
      <dgm:prSet/>
      <dgm:spPr/>
      <dgm:t>
        <a:bodyPr/>
        <a:lstStyle/>
        <a:p>
          <a:endParaRPr lang="en-US"/>
        </a:p>
      </dgm:t>
    </dgm:pt>
    <dgm:pt modelId="{4D6B6402-38DF-442A-B4F3-DE6D067455DF}">
      <dgm:prSet phldrT="[Text]"/>
      <dgm: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dirty="0">
              <a:solidFill>
                <a:srgbClr val="FFFFFF"/>
              </a:solidFill>
              <a:latin typeface="Segoe UI Semilight"/>
              <a:ea typeface="+mn-ea"/>
              <a:cs typeface="+mn-cs"/>
            </a:rPr>
            <a:t>Where is the nearest club?</a:t>
          </a:r>
        </a:p>
      </dgm:t>
    </dgm:pt>
    <dgm:pt modelId="{0C4D6C3B-3693-42CC-922D-54F8CCC561E9}" type="parTrans" cxnId="{9CB3805C-5610-4E10-A1A0-0440DC8A4919}">
      <dgm:prSet/>
      <dgm:spPr/>
      <dgm:t>
        <a:bodyPr/>
        <a:lstStyle/>
        <a:p>
          <a:endParaRPr lang="en-US"/>
        </a:p>
      </dgm:t>
    </dgm:pt>
    <dgm:pt modelId="{942799C8-C0AD-472E-8804-E9F830D84736}" type="sibTrans" cxnId="{9CB3805C-5610-4E10-A1A0-0440DC8A4919}">
      <dgm:prSet/>
      <dgm:spPr/>
      <dgm:t>
        <a:bodyPr/>
        <a:lstStyle/>
        <a:p>
          <a:endParaRPr lang="en-US"/>
        </a:p>
      </dgm:t>
    </dgm:pt>
    <dgm:pt modelId="{F8AEAAFF-50EE-4904-A585-287DA25EB9C9}" type="pres">
      <dgm:prSet presAssocID="{D46F41AE-056D-413F-9D62-4747882280FA}" presName="diagram" presStyleCnt="0">
        <dgm:presLayoutVars>
          <dgm:dir/>
          <dgm:resizeHandles val="exact"/>
        </dgm:presLayoutVars>
      </dgm:prSet>
      <dgm:spPr/>
    </dgm:pt>
    <dgm:pt modelId="{4D4A3B54-3D48-49DA-BB50-6B3EEEF701B4}" type="pres">
      <dgm:prSet presAssocID="{C0015DB7-B1B7-43A3-B1A4-C990AB93B76D}" presName="node" presStyleLbl="node1" presStyleIdx="0" presStyleCnt="4">
        <dgm:presLayoutVars>
          <dgm:bulletEnabled val="1"/>
        </dgm:presLayoutVars>
      </dgm:prSet>
      <dgm:spPr/>
    </dgm:pt>
    <dgm:pt modelId="{E86B84CD-02BE-4948-AA80-7E9F09920CC4}" type="pres">
      <dgm:prSet presAssocID="{ABFB46F6-680D-47BF-92AA-0553ECED27F6}" presName="sibTrans" presStyleCnt="0"/>
      <dgm:spPr/>
    </dgm:pt>
    <dgm:pt modelId="{8C9AC79F-B268-4676-8495-23F373844403}" type="pres">
      <dgm:prSet presAssocID="{6DF287C3-FEAD-4C3A-86A5-40CA918BD016}" presName="node" presStyleLbl="node1" presStyleIdx="1" presStyleCnt="4">
        <dgm:presLayoutVars>
          <dgm:bulletEnabled val="1"/>
        </dgm:presLayoutVars>
      </dgm:prSet>
      <dgm:spPr/>
    </dgm:pt>
    <dgm:pt modelId="{FD3E17C0-4C87-45C0-850A-22B60F168228}" type="pres">
      <dgm:prSet presAssocID="{35DE3995-0CE9-4EA0-9C7B-8D549028BBFE}" presName="sibTrans" presStyleCnt="0"/>
      <dgm:spPr/>
    </dgm:pt>
    <dgm:pt modelId="{08681BCC-AE76-457D-93C1-F0F04D28735F}" type="pres">
      <dgm:prSet presAssocID="{196F04EE-0249-495D-951D-62F55F0B4036}" presName="node" presStyleLbl="node1" presStyleIdx="2" presStyleCnt="4">
        <dgm:presLayoutVars>
          <dgm:bulletEnabled val="1"/>
        </dgm:presLayoutVars>
      </dgm:prSet>
      <dgm:spPr/>
    </dgm:pt>
    <dgm:pt modelId="{C3B0A479-8EEF-4559-84E4-6A0FC565074C}" type="pres">
      <dgm:prSet presAssocID="{00A8139A-A3DB-488C-9712-04BFB5B0A053}" presName="sibTrans" presStyleCnt="0"/>
      <dgm:spPr/>
    </dgm:pt>
    <dgm:pt modelId="{F21EC6B4-FE72-45D0-968F-B35DDCEC4517}" type="pres">
      <dgm:prSet presAssocID="{4D6B6402-38DF-442A-B4F3-DE6D067455DF}" presName="node" presStyleLbl="node1" presStyleIdx="3" presStyleCnt="4">
        <dgm:presLayoutVars>
          <dgm:bulletEnabled val="1"/>
        </dgm:presLayoutVars>
      </dgm:prSet>
      <dgm:spPr/>
    </dgm:pt>
  </dgm:ptLst>
  <dgm:cxnLst>
    <dgm:cxn modelId="{148E571A-2CBF-46D8-B7FA-4F13C3D5112B}" type="presOf" srcId="{C0015DB7-B1B7-43A3-B1A4-C990AB93B76D}" destId="{4D4A3B54-3D48-49DA-BB50-6B3EEEF701B4}" srcOrd="0" destOrd="0" presId="urn:microsoft.com/office/officeart/2005/8/layout/default"/>
    <dgm:cxn modelId="{7BA73739-9ED9-45EB-B266-996323A1C3BA}" type="presOf" srcId="{6DF287C3-FEAD-4C3A-86A5-40CA918BD016}" destId="{8C9AC79F-B268-4676-8495-23F373844403}" srcOrd="0" destOrd="0" presId="urn:microsoft.com/office/officeart/2005/8/layout/default"/>
    <dgm:cxn modelId="{9CB3805C-5610-4E10-A1A0-0440DC8A4919}" srcId="{D46F41AE-056D-413F-9D62-4747882280FA}" destId="{4D6B6402-38DF-442A-B4F3-DE6D067455DF}" srcOrd="3" destOrd="0" parTransId="{0C4D6C3B-3693-42CC-922D-54F8CCC561E9}" sibTransId="{942799C8-C0AD-472E-8804-E9F830D84736}"/>
    <dgm:cxn modelId="{CF2F9D68-C778-4F00-B649-1B385055B1D0}" srcId="{D46F41AE-056D-413F-9D62-4747882280FA}" destId="{196F04EE-0249-495D-951D-62F55F0B4036}" srcOrd="2" destOrd="0" parTransId="{EE217839-3FDF-4EA8-B239-62064C04C560}" sibTransId="{00A8139A-A3DB-488C-9712-04BFB5B0A053}"/>
    <dgm:cxn modelId="{BA730D69-7A3E-461A-BFC1-9EA65DAA36C6}" srcId="{D46F41AE-056D-413F-9D62-4747882280FA}" destId="{C0015DB7-B1B7-43A3-B1A4-C990AB93B76D}" srcOrd="0" destOrd="0" parTransId="{FF6E09F7-A4D6-4E47-B02F-3FB7A9D45377}" sibTransId="{ABFB46F6-680D-47BF-92AA-0553ECED27F6}"/>
    <dgm:cxn modelId="{AD469A49-13F3-4504-B22B-48D6596509BE}" type="presOf" srcId="{4D6B6402-38DF-442A-B4F3-DE6D067455DF}" destId="{F21EC6B4-FE72-45D0-968F-B35DDCEC4517}" srcOrd="0" destOrd="0" presId="urn:microsoft.com/office/officeart/2005/8/layout/default"/>
    <dgm:cxn modelId="{A2DCC77E-E149-4844-AF6C-BE9C5166CCF5}" type="presOf" srcId="{196F04EE-0249-495D-951D-62F55F0B4036}" destId="{08681BCC-AE76-457D-93C1-F0F04D28735F}" srcOrd="0" destOrd="0" presId="urn:microsoft.com/office/officeart/2005/8/layout/default"/>
    <dgm:cxn modelId="{DB3B13A9-9E45-463A-B76D-430BF3123A76}" type="presOf" srcId="{D46F41AE-056D-413F-9D62-4747882280FA}" destId="{F8AEAAFF-50EE-4904-A585-287DA25EB9C9}" srcOrd="0" destOrd="0" presId="urn:microsoft.com/office/officeart/2005/8/layout/default"/>
    <dgm:cxn modelId="{F459BCB3-5CB7-4F78-8492-7EFEB7E652AA}" srcId="{D46F41AE-056D-413F-9D62-4747882280FA}" destId="{6DF287C3-FEAD-4C3A-86A5-40CA918BD016}" srcOrd="1" destOrd="0" parTransId="{12908303-4063-446A-9070-8C9AFAAF6BA4}" sibTransId="{35DE3995-0CE9-4EA0-9C7B-8D549028BBFE}"/>
    <dgm:cxn modelId="{89ED19F4-CF35-4B15-BB70-2F8D981F2D75}" type="presParOf" srcId="{F8AEAAFF-50EE-4904-A585-287DA25EB9C9}" destId="{4D4A3B54-3D48-49DA-BB50-6B3EEEF701B4}" srcOrd="0" destOrd="0" presId="urn:microsoft.com/office/officeart/2005/8/layout/default"/>
    <dgm:cxn modelId="{1988A6D9-7E6B-4053-8D7A-0E72EB40C986}" type="presParOf" srcId="{F8AEAAFF-50EE-4904-A585-287DA25EB9C9}" destId="{E86B84CD-02BE-4948-AA80-7E9F09920CC4}" srcOrd="1" destOrd="0" presId="urn:microsoft.com/office/officeart/2005/8/layout/default"/>
    <dgm:cxn modelId="{36833D26-4755-4B37-81A1-D8DB515779A6}" type="presParOf" srcId="{F8AEAAFF-50EE-4904-A585-287DA25EB9C9}" destId="{8C9AC79F-B268-4676-8495-23F373844403}" srcOrd="2" destOrd="0" presId="urn:microsoft.com/office/officeart/2005/8/layout/default"/>
    <dgm:cxn modelId="{547EB790-D228-41AC-B43F-8A4F792738BF}" type="presParOf" srcId="{F8AEAAFF-50EE-4904-A585-287DA25EB9C9}" destId="{FD3E17C0-4C87-45C0-850A-22B60F168228}" srcOrd="3" destOrd="0" presId="urn:microsoft.com/office/officeart/2005/8/layout/default"/>
    <dgm:cxn modelId="{93733570-0133-4227-A5E6-C1F0AE38FB3B}" type="presParOf" srcId="{F8AEAAFF-50EE-4904-A585-287DA25EB9C9}" destId="{08681BCC-AE76-457D-93C1-F0F04D28735F}" srcOrd="4" destOrd="0" presId="urn:microsoft.com/office/officeart/2005/8/layout/default"/>
    <dgm:cxn modelId="{00D0FF77-14F0-477F-A5F7-C0A2752AE846}" type="presParOf" srcId="{F8AEAAFF-50EE-4904-A585-287DA25EB9C9}" destId="{C3B0A479-8EEF-4559-84E4-6A0FC565074C}" srcOrd="5" destOrd="0" presId="urn:microsoft.com/office/officeart/2005/8/layout/default"/>
    <dgm:cxn modelId="{6420DD99-DD77-4912-950F-7795670677FA}" type="presParOf" srcId="{F8AEAAFF-50EE-4904-A585-287DA25EB9C9}" destId="{F21EC6B4-FE72-45D0-968F-B35DDCEC4517}"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A3B54-3D48-49DA-BB50-6B3EEEF701B4}">
      <dsp:nvSpPr>
        <dsp:cNvPr id="0" name=""/>
        <dsp:cNvSpPr/>
      </dsp:nvSpPr>
      <dsp:spPr>
        <a:xfrm>
          <a:off x="2071" y="345145"/>
          <a:ext cx="1643514" cy="986108"/>
        </a:xfrm>
        <a:prstGeom prst="rect">
          <a:avLst/>
        </a:prstGeom>
        <a:solidFill>
          <a:srgbClr val="D83B01"/>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Book me a flight to Cairo</a:t>
          </a:r>
        </a:p>
      </dsp:txBody>
      <dsp:txXfrm>
        <a:off x="2071" y="345145"/>
        <a:ext cx="1643514" cy="986108"/>
      </dsp:txXfrm>
    </dsp:sp>
    <dsp:sp modelId="{8C9AC79F-B268-4676-8495-23F373844403}">
      <dsp:nvSpPr>
        <dsp:cNvPr id="0" name=""/>
        <dsp:cNvSpPr/>
      </dsp:nvSpPr>
      <dsp:spPr>
        <a:xfrm>
          <a:off x="1809937"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Order me 2 pizzas</a:t>
          </a:r>
        </a:p>
      </dsp:txBody>
      <dsp:txXfrm>
        <a:off x="1809937" y="345145"/>
        <a:ext cx="1643514" cy="986108"/>
      </dsp:txXfrm>
    </dsp:sp>
    <dsp:sp modelId="{08681BCC-AE76-457D-93C1-F0F04D28735F}">
      <dsp:nvSpPr>
        <dsp:cNvPr id="0" name=""/>
        <dsp:cNvSpPr/>
      </dsp:nvSpPr>
      <dsp:spPr>
        <a:xfrm>
          <a:off x="3617802"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Remind me to call my dad tomorrow</a:t>
          </a:r>
        </a:p>
      </dsp:txBody>
      <dsp:txXfrm>
        <a:off x="3617802" y="345145"/>
        <a:ext cx="1643514" cy="986108"/>
      </dsp:txXfrm>
    </dsp:sp>
    <dsp:sp modelId="{F21EC6B4-FE72-45D0-968F-B35DDCEC4517}">
      <dsp:nvSpPr>
        <dsp:cNvPr id="0" name=""/>
        <dsp:cNvSpPr/>
      </dsp:nvSpPr>
      <dsp:spPr>
        <a:xfrm>
          <a:off x="5425668" y="345145"/>
          <a:ext cx="1643514" cy="986108"/>
        </a:xfrm>
        <a:prstGeom prst="rect">
          <a:avLst/>
        </a:prstGeom>
        <a:solidFill>
          <a:srgbClr val="73737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rgbClr val="FFFFFF"/>
              </a:solidFill>
              <a:latin typeface="Segoe UI Semilight"/>
              <a:ea typeface="+mn-ea"/>
              <a:cs typeface="+mn-cs"/>
            </a:rPr>
            <a:t>Where is the nearest club?</a:t>
          </a:r>
        </a:p>
      </dsp:txBody>
      <dsp:txXfrm>
        <a:off x="5425668" y="345145"/>
        <a:ext cx="1643514" cy="9861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1F7539-3EBC-4E19-8DFB-AB082D140E3E}" type="datetimeFigureOut">
              <a:rPr lang="en-US" smtClean="0"/>
              <a:t>5/3/2019</a:t>
            </a:fld>
            <a:endParaRPr lang="en-US" dirty="0"/>
          </a:p>
        </p:txBody>
      </p:sp>
      <p:sp>
        <p:nvSpPr>
          <p:cNvPr id="4" name="Slide Image Placeholder 3"/>
          <p:cNvSpPr>
            <a:spLocks noGrp="1" noRot="1" noChangeAspect="1"/>
          </p:cNvSpPr>
          <p:nvPr>
            <p:ph type="sldImg" idx="2"/>
          </p:nvPr>
        </p:nvSpPr>
        <p:spPr>
          <a:xfrm>
            <a:off x="4325112" y="73152"/>
            <a:ext cx="2468880" cy="185166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DF70C-D499-4FF1-91D5-C90769D27F75}" type="slidenum">
              <a:rPr lang="en-US" smtClean="0"/>
              <a:t>‹#›</a:t>
            </a:fld>
            <a:endParaRPr lang="en-US" dirty="0"/>
          </a:p>
        </p:txBody>
      </p:sp>
    </p:spTree>
    <p:extLst>
      <p:ext uri="{BB962C8B-B14F-4D97-AF65-F5344CB8AC3E}">
        <p14:creationId xmlns:p14="http://schemas.microsoft.com/office/powerpoint/2010/main" val="24467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Presentation: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Lab: </a:t>
            </a:r>
            <a:r>
              <a:rPr lang="en-US" sz="1000" b="1" dirty="0">
                <a:latin typeface="Arial" panose="020B0604020202020204" pitchFamily="34" charset="0"/>
                <a:ea typeface="Calibri" panose="020F0502020204030204" pitchFamily="34" charset="0"/>
                <a:cs typeface="Times New Roman" panose="02020603050405020304" pitchFamily="18" charset="0"/>
              </a:rPr>
              <a:t>60 minutes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After completing this module, students will be able to:</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Identify when Cognitive Services, Bot Service or Machine Learning is appropriate for their solution.</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Compare the various features available in Media Services and determine the appropriate features for their solution.</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Required materials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teach this module, you need the Microsoft PowerPoint file: </a:t>
            </a:r>
            <a:r>
              <a:rPr lang="en-US" sz="1000" b="1" dirty="0">
                <a:latin typeface="Arial" panose="020B0604020202020204" pitchFamily="34" charset="0"/>
                <a:ea typeface="Calibri" panose="020F0502020204030204" pitchFamily="34" charset="0"/>
                <a:cs typeface="Times New Roman" panose="02020603050405020304" pitchFamily="18" charset="0"/>
              </a:rPr>
              <a:t>20535A_10.pptx</a:t>
            </a:r>
            <a:r>
              <a:rPr lang="en-US" sz="1000" dirty="0">
                <a:latin typeface="Arial" panose="020B060402020202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Preparation tasks</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To prepare for this module, you should:</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Read all of this module’s materials.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Practice performing the demonstrations and labs.</a:t>
            </a:r>
          </a:p>
          <a:p>
            <a:pPr marL="342900" marR="0" lvl="0" indent="-342900">
              <a:lnSpc>
                <a:spcPct val="115000"/>
              </a:lnSpc>
              <a:spcBef>
                <a:spcPts val="0"/>
              </a:spcBef>
              <a:spcAft>
                <a:spcPts val="995"/>
              </a:spcAft>
              <a:buFont typeface="Symbol" panose="05050102010706020507" pitchFamily="18" charset="2"/>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Work through the Module Review and Takeaways section to determine how you will use the information to reinforce student learning and promote knowledge transfer to on-the-job performance.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As you prepare for this class, it is imperative that you complete the labs yourself. This gives you an understanding of how the labs work and the concepts that each covers, so that you can provide meaningful hints to students who might have issues. Furthermore, it will help guide your lecture to ensure that you discuss the concepts that the lab covers.</a:t>
            </a:r>
          </a:p>
          <a:p>
            <a:pPr>
              <a:lnSpc>
                <a:spcPct val="107000"/>
              </a:lnSpc>
              <a:spcAft>
                <a:spcPts val="800"/>
              </a:spcAft>
            </a:pPr>
            <a:r>
              <a:rPr lang="en-US" sz="1000" dirty="0">
                <a:solidFill>
                  <a:srgbClr val="000000"/>
                </a:solidFill>
                <a:latin typeface="Arial" panose="020B0604020202020204" pitchFamily="34" charset="0"/>
                <a:ea typeface="Calibri" panose="020F0502020204030204" pitchFamily="34" charset="0"/>
                <a:cs typeface="Times New Roman" panose="02020603050405020304" pitchFamily="18" charset="0"/>
              </a:rPr>
              <a:t>The Azure portal is continually being improved, and the user interface might have updated since this module was written. Therefore, before teaching this module, familiarize yourself with the latest version of the Azure portal.</a:t>
            </a:r>
            <a:endParaRPr lang="en-US" sz="1000" dirty="0">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96DF70C-D499-4FF1-91D5-C90769D27F75}" type="slidenum">
              <a:rPr lang="en-US" b="0" smtClean="0"/>
              <a:t>1</a:t>
            </a:fld>
            <a:endParaRPr lang="en-US" b="0" dirty="0"/>
          </a:p>
        </p:txBody>
      </p:sp>
      <p:sp>
        <p:nvSpPr>
          <p:cNvPr id="5" name="Rectangle 4">
            <a:extLst>
              <a:ext uri="{FF2B5EF4-FFF2-40B4-BE49-F238E27FC236}">
                <a16:creationId xmlns:a16="http://schemas.microsoft.com/office/drawing/2014/main" id="{336B767B-6D41-4089-909C-C0F6F66F39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8CB9D5B-20A1-4E3B-A985-3C0B4902C37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581806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10</a:t>
            </a:fld>
            <a:endParaRPr lang="en-US" b="0" dirty="0"/>
          </a:p>
        </p:txBody>
      </p:sp>
      <p:sp>
        <p:nvSpPr>
          <p:cNvPr id="5" name="Rectangle 4">
            <a:extLst>
              <a:ext uri="{FF2B5EF4-FFF2-40B4-BE49-F238E27FC236}">
                <a16:creationId xmlns:a16="http://schemas.microsoft.com/office/drawing/2014/main" id="{747FB199-745D-4A92-B74F-FDD37C264EC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77D63C9-582B-4E64-83BB-CCD68E7E936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271999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11</a:t>
            </a:fld>
            <a:endParaRPr lang="en-US" b="0" dirty="0"/>
          </a:p>
        </p:txBody>
      </p:sp>
      <p:sp>
        <p:nvSpPr>
          <p:cNvPr id="5" name="Rectangle 4">
            <a:extLst>
              <a:ext uri="{FF2B5EF4-FFF2-40B4-BE49-F238E27FC236}">
                <a16:creationId xmlns:a16="http://schemas.microsoft.com/office/drawing/2014/main" id="{8C4D5320-9DAE-4CB0-912A-5AAD6CA9C15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4D940E8-2AD6-4BFA-A4A7-726326D94C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19274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12</a:t>
            </a:fld>
            <a:endParaRPr lang="en-US" b="0" dirty="0"/>
          </a:p>
        </p:txBody>
      </p:sp>
      <p:sp>
        <p:nvSpPr>
          <p:cNvPr id="5" name="Rectangle 4">
            <a:extLst>
              <a:ext uri="{FF2B5EF4-FFF2-40B4-BE49-F238E27FC236}">
                <a16:creationId xmlns:a16="http://schemas.microsoft.com/office/drawing/2014/main" id="{3C707F0A-3DF3-405D-8E90-E56FDA52E27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80D8E30-EAE3-4D4F-9D05-8BC1D9FE2BC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91838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Our analysis is moving from trying to figure out what happened to trying to figure out what will happen.</a:t>
            </a:r>
          </a:p>
          <a:p>
            <a:pPr>
              <a:lnSpc>
                <a:spcPct val="107000"/>
              </a:lnSpc>
              <a:spcAft>
                <a:spcPts val="800"/>
              </a:spcAft>
            </a:pP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Focus on prescription over description.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13</a:t>
            </a:fld>
            <a:endParaRPr lang="en-US" b="0" dirty="0"/>
          </a:p>
        </p:txBody>
      </p:sp>
      <p:sp>
        <p:nvSpPr>
          <p:cNvPr id="5" name="Rectangle 4">
            <a:extLst>
              <a:ext uri="{FF2B5EF4-FFF2-40B4-BE49-F238E27FC236}">
                <a16:creationId xmlns:a16="http://schemas.microsoft.com/office/drawing/2014/main" id="{6619CCF6-7BF8-4420-9D33-F09E120639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381B288-2C99-42A7-9D97-1C0855CECAA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30048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14</a:t>
            </a:fld>
            <a:endParaRPr lang="en-US" b="0" dirty="0"/>
          </a:p>
        </p:txBody>
      </p:sp>
      <p:sp>
        <p:nvSpPr>
          <p:cNvPr id="5" name="Rectangle 4">
            <a:extLst>
              <a:ext uri="{FF2B5EF4-FFF2-40B4-BE49-F238E27FC236}">
                <a16:creationId xmlns:a16="http://schemas.microsoft.com/office/drawing/2014/main" id="{54D1CB6E-F481-4F65-ADB6-AE643299C82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D7F1B42A-425C-4C86-ABAE-A5B4AB58B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8103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Classification: Ex. stock/currency value, temperature</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Ranking: Ex. web search results relevant to a user query</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Clustering: Ex. clustering twitter posts by topic</a:t>
            </a:r>
          </a:p>
          <a:p>
            <a:pPr marL="171450" marR="0" lvl="0" indent="-171450">
              <a:lnSpc>
                <a:spcPct val="115000"/>
              </a:lnSpc>
              <a:spcBef>
                <a:spcPts val="0"/>
              </a:spcBef>
              <a:spcAft>
                <a:spcPts val="995"/>
              </a:spcAft>
              <a:buFont typeface="Arial" panose="020B0604020202020204" pitchFamily="34" charset="0"/>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Dimensionality reduction: Ex. preprocessing of digital images</a:t>
            </a:r>
          </a:p>
        </p:txBody>
      </p:sp>
      <p:sp>
        <p:nvSpPr>
          <p:cNvPr id="4" name="Slide Number Placeholder 3"/>
          <p:cNvSpPr>
            <a:spLocks noGrp="1"/>
          </p:cNvSpPr>
          <p:nvPr>
            <p:ph type="sldNum" sz="quarter" idx="10"/>
          </p:nvPr>
        </p:nvSpPr>
        <p:spPr/>
        <p:txBody>
          <a:bodyPr/>
          <a:lstStyle/>
          <a:p>
            <a:fld id="{696DF70C-D499-4FF1-91D5-C90769D27F75}" type="slidenum">
              <a:rPr lang="en-US" b="0" smtClean="0"/>
              <a:t>15</a:t>
            </a:fld>
            <a:endParaRPr lang="en-US" b="0" dirty="0"/>
          </a:p>
        </p:txBody>
      </p:sp>
      <p:sp>
        <p:nvSpPr>
          <p:cNvPr id="5" name="Rectangle 4">
            <a:extLst>
              <a:ext uri="{FF2B5EF4-FFF2-40B4-BE49-F238E27FC236}">
                <a16:creationId xmlns:a16="http://schemas.microsoft.com/office/drawing/2014/main" id="{23F35DE7-657A-4847-930A-CEA7DC8761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30F526D-EE5B-407B-8C1B-1B3BA064C8F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65268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model detailing supervised learning within the context of Azure ML.</a:t>
            </a:r>
          </a:p>
        </p:txBody>
      </p:sp>
      <p:sp>
        <p:nvSpPr>
          <p:cNvPr id="4" name="Slide Number Placeholder 3"/>
          <p:cNvSpPr>
            <a:spLocks noGrp="1"/>
          </p:cNvSpPr>
          <p:nvPr>
            <p:ph type="sldNum" sz="quarter" idx="10"/>
          </p:nvPr>
        </p:nvSpPr>
        <p:spPr/>
        <p:txBody>
          <a:bodyPr/>
          <a:lstStyle/>
          <a:p>
            <a:fld id="{696DF70C-D499-4FF1-91D5-C90769D27F75}" type="slidenum">
              <a:rPr lang="en-US" b="0" smtClean="0"/>
              <a:t>16</a:t>
            </a:fld>
            <a:endParaRPr lang="en-US" b="0" dirty="0"/>
          </a:p>
        </p:txBody>
      </p:sp>
      <p:sp>
        <p:nvSpPr>
          <p:cNvPr id="5" name="Rectangle 4">
            <a:extLst>
              <a:ext uri="{FF2B5EF4-FFF2-40B4-BE49-F238E27FC236}">
                <a16:creationId xmlns:a16="http://schemas.microsoft.com/office/drawing/2014/main" id="{8CA79706-5885-450E-8C77-A51F36798D2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7BC0AAB-31D4-416D-A560-3D9361103B2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3502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17</a:t>
            </a:fld>
            <a:endParaRPr lang="en-US" b="0" dirty="0"/>
          </a:p>
        </p:txBody>
      </p:sp>
      <p:sp>
        <p:nvSpPr>
          <p:cNvPr id="5" name="Rectangle 4">
            <a:extLst>
              <a:ext uri="{FF2B5EF4-FFF2-40B4-BE49-F238E27FC236}">
                <a16:creationId xmlns:a16="http://schemas.microsoft.com/office/drawing/2014/main" id="{43DDF418-317E-466E-B89D-D31D842358A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6A675F8-6095-48F7-B77A-DECE8FB0F9DA}"/>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6807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18</a:t>
            </a:fld>
            <a:endParaRPr lang="en-US" b="0" dirty="0"/>
          </a:p>
        </p:txBody>
      </p:sp>
      <p:sp>
        <p:nvSpPr>
          <p:cNvPr id="5" name="Rectangle 4">
            <a:extLst>
              <a:ext uri="{FF2B5EF4-FFF2-40B4-BE49-F238E27FC236}">
                <a16:creationId xmlns:a16="http://schemas.microsoft.com/office/drawing/2014/main" id="{DE1C5FDA-4412-4AE2-BE03-8F21DAD20E2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6F82B7B-7DB3-4675-BB2E-2142911FE60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64866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Use a “clip show” as an example where the show highlights clips from other television programs throughout the day. They may go through 1000s of clips every day to find their content and they need to store this information somewhere.</a:t>
            </a:r>
          </a:p>
        </p:txBody>
      </p:sp>
      <p:sp>
        <p:nvSpPr>
          <p:cNvPr id="4" name="Slide Number Placeholder 3"/>
          <p:cNvSpPr>
            <a:spLocks noGrp="1"/>
          </p:cNvSpPr>
          <p:nvPr>
            <p:ph type="sldNum" sz="quarter" idx="10"/>
          </p:nvPr>
        </p:nvSpPr>
        <p:spPr/>
        <p:txBody>
          <a:bodyPr/>
          <a:lstStyle/>
          <a:p>
            <a:fld id="{696DF70C-D499-4FF1-91D5-C90769D27F75}" type="slidenum">
              <a:rPr lang="en-US" b="0" smtClean="0"/>
              <a:t>19</a:t>
            </a:fld>
            <a:endParaRPr lang="en-US" b="0" dirty="0"/>
          </a:p>
        </p:txBody>
      </p:sp>
      <p:sp>
        <p:nvSpPr>
          <p:cNvPr id="5" name="Rectangle 4">
            <a:extLst>
              <a:ext uri="{FF2B5EF4-FFF2-40B4-BE49-F238E27FC236}">
                <a16:creationId xmlns:a16="http://schemas.microsoft.com/office/drawing/2014/main" id="{A4BD890D-2DFB-46BB-AA62-29060BE56B2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E5199E5-2794-4CE9-9242-0B0F13A6C41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52608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a:t>
            </a:fld>
            <a:endParaRPr lang="en-US" b="0" dirty="0"/>
          </a:p>
        </p:txBody>
      </p:sp>
      <p:sp>
        <p:nvSpPr>
          <p:cNvPr id="5" name="Rectangle 4">
            <a:extLst>
              <a:ext uri="{FF2B5EF4-FFF2-40B4-BE49-F238E27FC236}">
                <a16:creationId xmlns:a16="http://schemas.microsoft.com/office/drawing/2014/main" id="{B5AB6A53-52C4-44E3-B12B-FF5FA4187A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81F4964-EBEB-4023-9857-25389B41078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9653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Many of the features of Media Services are available as a first-party or third-party option.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20</a:t>
            </a:fld>
            <a:endParaRPr lang="en-US" b="0" dirty="0"/>
          </a:p>
        </p:txBody>
      </p:sp>
      <p:sp>
        <p:nvSpPr>
          <p:cNvPr id="5" name="Rectangle 4">
            <a:extLst>
              <a:ext uri="{FF2B5EF4-FFF2-40B4-BE49-F238E27FC236}">
                <a16:creationId xmlns:a16="http://schemas.microsoft.com/office/drawing/2014/main" id="{B82B7205-B0F6-4859-B197-97ECF8FA3ED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0C682A9-C3FD-423B-B75D-9EE7AF65E8A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635502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21</a:t>
            </a:fld>
            <a:endParaRPr lang="en-US" b="0" dirty="0"/>
          </a:p>
        </p:txBody>
      </p:sp>
      <p:sp>
        <p:nvSpPr>
          <p:cNvPr id="5" name="Rectangle 4">
            <a:extLst>
              <a:ext uri="{FF2B5EF4-FFF2-40B4-BE49-F238E27FC236}">
                <a16:creationId xmlns:a16="http://schemas.microsoft.com/office/drawing/2014/main" id="{1CF1E9C3-D246-484B-AE13-BF494499A8C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30A671-F439-4FBE-AA2B-4F1174946A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39205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22</a:t>
            </a:fld>
            <a:endParaRPr lang="en-US" b="0" dirty="0"/>
          </a:p>
        </p:txBody>
      </p:sp>
      <p:sp>
        <p:nvSpPr>
          <p:cNvPr id="5" name="Rectangle 4">
            <a:extLst>
              <a:ext uri="{FF2B5EF4-FFF2-40B4-BE49-F238E27FC236}">
                <a16:creationId xmlns:a16="http://schemas.microsoft.com/office/drawing/2014/main" id="{A046A07A-98F4-488E-A3E3-2C4F7C44765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9A73E77-0374-4E3F-A5D6-DA80FB48528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882297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Media Services can encode videos as a job. This is good for pre-recorded content.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23</a:t>
            </a:fld>
            <a:endParaRPr lang="en-US" b="0" dirty="0"/>
          </a:p>
        </p:txBody>
      </p:sp>
      <p:sp>
        <p:nvSpPr>
          <p:cNvPr id="5" name="Rectangle 4">
            <a:extLst>
              <a:ext uri="{FF2B5EF4-FFF2-40B4-BE49-F238E27FC236}">
                <a16:creationId xmlns:a16="http://schemas.microsoft.com/office/drawing/2014/main" id="{8B2D586A-A154-4D76-B737-08CA642A21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04CB933-0F96-47EB-AA4F-B8B31729CB8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19429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Dynamic packaging converts the video into the appropriate package type on-demand when requested.</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a more expensive operation as far as compute utilization but it saves a tremendous amount on storage if you have a wide variety of devices accessing your content using specific protocols.</a:t>
            </a:r>
          </a:p>
        </p:txBody>
      </p:sp>
      <p:sp>
        <p:nvSpPr>
          <p:cNvPr id="4" name="Slide Number Placeholder 3"/>
          <p:cNvSpPr>
            <a:spLocks noGrp="1"/>
          </p:cNvSpPr>
          <p:nvPr>
            <p:ph type="sldNum" sz="quarter" idx="10"/>
          </p:nvPr>
        </p:nvSpPr>
        <p:spPr/>
        <p:txBody>
          <a:bodyPr/>
          <a:lstStyle/>
          <a:p>
            <a:fld id="{696DF70C-D499-4FF1-91D5-C90769D27F75}" type="slidenum">
              <a:rPr lang="en-US" b="0" smtClean="0"/>
              <a:t>24</a:t>
            </a:fld>
            <a:endParaRPr lang="en-US" b="0" dirty="0"/>
          </a:p>
        </p:txBody>
      </p:sp>
      <p:sp>
        <p:nvSpPr>
          <p:cNvPr id="5" name="Rectangle 4">
            <a:extLst>
              <a:ext uri="{FF2B5EF4-FFF2-40B4-BE49-F238E27FC236}">
                <a16:creationId xmlns:a16="http://schemas.microsoft.com/office/drawing/2014/main" id="{71C6320C-09E0-4CE2-9180-155B219438C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0A9ABE0-B5B5-4793-8067-45BA7047DC7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38987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25</a:t>
            </a:fld>
            <a:endParaRPr lang="en-US" b="0" dirty="0"/>
          </a:p>
        </p:txBody>
      </p:sp>
      <p:sp>
        <p:nvSpPr>
          <p:cNvPr id="5" name="Rectangle 4">
            <a:extLst>
              <a:ext uri="{FF2B5EF4-FFF2-40B4-BE49-F238E27FC236}">
                <a16:creationId xmlns:a16="http://schemas.microsoft.com/office/drawing/2014/main" id="{CB7B5B6B-1318-4FDF-BE76-7291CA98162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F0223E0-DF89-498A-9E59-A53D3B04339E}"/>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0257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26</a:t>
            </a:fld>
            <a:endParaRPr lang="en-US" b="0" dirty="0"/>
          </a:p>
        </p:txBody>
      </p:sp>
      <p:sp>
        <p:nvSpPr>
          <p:cNvPr id="5" name="Rectangle 4">
            <a:extLst>
              <a:ext uri="{FF2B5EF4-FFF2-40B4-BE49-F238E27FC236}">
                <a16:creationId xmlns:a16="http://schemas.microsoft.com/office/drawing/2014/main" id="{E0ECD595-78CB-49D0-BF56-B379686BFB7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E560D8-4119-404F-BC97-A41BF3F0EB2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318544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27</a:t>
            </a:fld>
            <a:endParaRPr lang="en-US" b="0" dirty="0"/>
          </a:p>
        </p:txBody>
      </p:sp>
      <p:sp>
        <p:nvSpPr>
          <p:cNvPr id="5" name="Rectangle 4">
            <a:extLst>
              <a:ext uri="{FF2B5EF4-FFF2-40B4-BE49-F238E27FC236}">
                <a16:creationId xmlns:a16="http://schemas.microsoft.com/office/drawing/2014/main" id="{980A9DCB-E386-47ED-8B1D-8E72705D247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D3CE009-57F1-43C7-8EA9-ADCEB3B5740F}"/>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44769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28</a:t>
            </a:fld>
            <a:endParaRPr lang="en-US" b="0" dirty="0"/>
          </a:p>
        </p:txBody>
      </p:sp>
      <p:sp>
        <p:nvSpPr>
          <p:cNvPr id="5" name="Rectangle 4">
            <a:extLst>
              <a:ext uri="{FF2B5EF4-FFF2-40B4-BE49-F238E27FC236}">
                <a16:creationId xmlns:a16="http://schemas.microsoft.com/office/drawing/2014/main" id="{50E53C93-5E9A-44C4-B132-EACA01B27953}"/>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79ECCAC-9664-40E8-8631-AC9008C3732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39493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29</a:t>
            </a:fld>
            <a:endParaRPr lang="en-US" b="0" dirty="0"/>
          </a:p>
        </p:txBody>
      </p:sp>
      <p:sp>
        <p:nvSpPr>
          <p:cNvPr id="5" name="Rectangle 4">
            <a:extLst>
              <a:ext uri="{FF2B5EF4-FFF2-40B4-BE49-F238E27FC236}">
                <a16:creationId xmlns:a16="http://schemas.microsoft.com/office/drawing/2014/main" id="{443DE731-2BC2-4D59-83FE-9CEEC92C659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FB552A8-68EA-4478-8E7A-60269901027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04380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Bots are intended to interact with your users naturally where they are: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Text/SMS</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Skype</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Slack</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Messenger</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Office 365</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Mail</a:t>
            </a:r>
          </a:p>
          <a:p>
            <a:pPr marL="171450" marR="0" lvl="0" indent="-171450">
              <a:lnSpc>
                <a:spcPct val="115000"/>
              </a:lnSpc>
              <a:spcBef>
                <a:spcPts val="0"/>
              </a:spcBef>
              <a:spcAft>
                <a:spcPts val="995"/>
              </a:spcAft>
              <a:buFont typeface="Arial" panose="020B0604020202020204" pitchFamily="34" charset="0"/>
              <a:buChar char="•"/>
            </a:pPr>
            <a:r>
              <a:rPr lang="en-US" sz="1000" dirty="0">
                <a:effectLst/>
                <a:latin typeface="Arial" panose="020B0604020202020204" pitchFamily="34" charset="0"/>
                <a:ea typeface="Times New Roman" panose="02020603050405020304" pitchFamily="18" charset="0"/>
                <a:cs typeface="Times New Roman" panose="02020603050405020304" pitchFamily="18" charset="0"/>
              </a:rPr>
              <a:t>Other Popular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3</a:t>
            </a:fld>
            <a:endParaRPr lang="en-US" b="0" dirty="0"/>
          </a:p>
        </p:txBody>
      </p:sp>
      <p:sp>
        <p:nvSpPr>
          <p:cNvPr id="5" name="Rectangle 4">
            <a:extLst>
              <a:ext uri="{FF2B5EF4-FFF2-40B4-BE49-F238E27FC236}">
                <a16:creationId xmlns:a16="http://schemas.microsoft.com/office/drawing/2014/main" id="{6D0998E9-5583-4CF4-BAF2-950E3EAE1BC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2EF6CA9-40B0-450D-94A6-B258C10D031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4529421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30</a:t>
            </a:fld>
            <a:endParaRPr lang="en-US" b="0" dirty="0"/>
          </a:p>
        </p:txBody>
      </p:sp>
      <p:sp>
        <p:nvSpPr>
          <p:cNvPr id="5" name="Rectangle 4">
            <a:extLst>
              <a:ext uri="{FF2B5EF4-FFF2-40B4-BE49-F238E27FC236}">
                <a16:creationId xmlns:a16="http://schemas.microsoft.com/office/drawing/2014/main" id="{A917E8B6-6422-4345-BBBC-2C7BC171F58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3384F43-36F9-43E5-9F54-14050A74B09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10620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31</a:t>
            </a:fld>
            <a:endParaRPr lang="en-US" b="0" dirty="0"/>
          </a:p>
        </p:txBody>
      </p:sp>
      <p:sp>
        <p:nvSpPr>
          <p:cNvPr id="5" name="Rectangle 4">
            <a:extLst>
              <a:ext uri="{FF2B5EF4-FFF2-40B4-BE49-F238E27FC236}">
                <a16:creationId xmlns:a16="http://schemas.microsoft.com/office/drawing/2014/main" id="{E3593641-D5A2-4D42-839E-EDA2039950F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D91D354-2710-4E14-93C3-906E98D2A1A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749520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32</a:t>
            </a:fld>
            <a:endParaRPr lang="en-US" b="0" dirty="0"/>
          </a:p>
        </p:txBody>
      </p:sp>
      <p:sp>
        <p:nvSpPr>
          <p:cNvPr id="5" name="Rectangle 4">
            <a:extLst>
              <a:ext uri="{FF2B5EF4-FFF2-40B4-BE49-F238E27FC236}">
                <a16:creationId xmlns:a16="http://schemas.microsoft.com/office/drawing/2014/main" id="{CF10B910-50E7-497F-8FD2-8DF8733454D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06417D5-7103-41B5-937B-45749A44D83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76411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Microsoft's portfolio of AI services range across a variety of platforms and some services are more mature (Cortana) while others are newer (Cognitive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33</a:t>
            </a:fld>
            <a:endParaRPr lang="en-US" b="0" dirty="0"/>
          </a:p>
        </p:txBody>
      </p:sp>
      <p:sp>
        <p:nvSpPr>
          <p:cNvPr id="5" name="Rectangle 4">
            <a:extLst>
              <a:ext uri="{FF2B5EF4-FFF2-40B4-BE49-F238E27FC236}">
                <a16:creationId xmlns:a16="http://schemas.microsoft.com/office/drawing/2014/main" id="{B7395C2B-214A-42AF-BAAC-4A3A1E81B8E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C20C48A-56EF-4CB9-BD75-0F7C5D88BBF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223405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34</a:t>
            </a:fld>
            <a:endParaRPr lang="en-US" b="0" dirty="0"/>
          </a:p>
        </p:txBody>
      </p:sp>
      <p:sp>
        <p:nvSpPr>
          <p:cNvPr id="5" name="Rectangle 4">
            <a:extLst>
              <a:ext uri="{FF2B5EF4-FFF2-40B4-BE49-F238E27FC236}">
                <a16:creationId xmlns:a16="http://schemas.microsoft.com/office/drawing/2014/main" id="{6CA226E8-3D7D-47B6-B7AB-4076B5DB790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4532C4F-BE30-490D-92A8-FCB0149B652D}"/>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752658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Language understanding in human-computer interaction is: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Technically challenging:</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It's exceedingly difficult to enable a computer to understand what a person wants and to find the pieces of information that are relevant to their intent.</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Costly to implement:</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Building and maintaining machine learning systems requires a large investment of time, money and engineering resources.</a:t>
            </a:r>
          </a:p>
          <a:p>
            <a:pPr marL="171450" indent="-171450">
              <a:lnSpc>
                <a:spcPct val="107000"/>
              </a:lnSpc>
              <a:spcAft>
                <a:spcPts val="800"/>
              </a:spcAft>
              <a:buFont typeface="Arial" panose="020B0604020202020204" pitchFamily="34" charset="0"/>
              <a:buChar char="•"/>
            </a:pPr>
            <a:r>
              <a:rPr lang="en-US" sz="1000" dirty="0">
                <a:latin typeface="Arial" panose="020B0604020202020204" pitchFamily="34" charset="0"/>
                <a:ea typeface="Calibri" panose="020F0502020204030204" pitchFamily="34" charset="0"/>
                <a:cs typeface="Times New Roman" panose="02020603050405020304" pitchFamily="18" charset="0"/>
              </a:rPr>
              <a:t>Often domain specific:</a:t>
            </a:r>
          </a:p>
          <a:p>
            <a:pPr lvl="1">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In the past, building your own machine learned models often required assistance of a team of data scientists that would customize the models to the specific domain.</a:t>
            </a:r>
          </a:p>
        </p:txBody>
      </p:sp>
      <p:sp>
        <p:nvSpPr>
          <p:cNvPr id="4" name="Slide Number Placeholder 3"/>
          <p:cNvSpPr>
            <a:spLocks noGrp="1"/>
          </p:cNvSpPr>
          <p:nvPr>
            <p:ph type="sldNum" sz="quarter" idx="10"/>
          </p:nvPr>
        </p:nvSpPr>
        <p:spPr/>
        <p:txBody>
          <a:bodyPr/>
          <a:lstStyle/>
          <a:p>
            <a:fld id="{696DF70C-D499-4FF1-91D5-C90769D27F75}" type="slidenum">
              <a:rPr lang="en-US" b="0" smtClean="0"/>
              <a:t>35</a:t>
            </a:fld>
            <a:endParaRPr lang="en-US" b="0" dirty="0"/>
          </a:p>
        </p:txBody>
      </p:sp>
      <p:sp>
        <p:nvSpPr>
          <p:cNvPr id="5" name="Rectangle 4">
            <a:extLst>
              <a:ext uri="{FF2B5EF4-FFF2-40B4-BE49-F238E27FC236}">
                <a16:creationId xmlns:a16="http://schemas.microsoft.com/office/drawing/2014/main" id="{F7092484-01FD-4641-AE8C-A3824DB9FC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488DC946-5803-458F-B772-AD9ACB036C4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093967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Intents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intent represents actions the user wants to perform. The intent is a purpose or goal expressed in a user's input, such as booking a flight, paying a bill, or finding a news article. You define and name intents that correspond to these actions. A travel app may define an intent named "BookFlight."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Utterances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utterance is text input from the user that your app needs to understand. It may be a sentence, like "Book a ticket to Paris", or a fragment of a sentence, like "Booking" or "Paris flight." Utterances aren't always well-formed, and there can be many utterance variations for a particular intent.</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Entities</a:t>
            </a:r>
            <a:r>
              <a:rPr lang="en-US" sz="1000" dirty="0">
                <a:latin typeface="Arial" panose="020B060402020202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An entity represents detailed information that is relevant in the utterance. For example, in the utterance "Book a ticket to Paris", "Paris" is a location. By recognizing and labeling the entities that are mentioned in the user's utterance, LUIS helps you choose the specific action to take to answer a user's request.</a:t>
            </a:r>
          </a:p>
        </p:txBody>
      </p:sp>
      <p:sp>
        <p:nvSpPr>
          <p:cNvPr id="4" name="Slide Number Placeholder 3"/>
          <p:cNvSpPr>
            <a:spLocks noGrp="1"/>
          </p:cNvSpPr>
          <p:nvPr>
            <p:ph type="sldNum" sz="quarter" idx="10"/>
          </p:nvPr>
        </p:nvSpPr>
        <p:spPr/>
        <p:txBody>
          <a:bodyPr/>
          <a:lstStyle/>
          <a:p>
            <a:fld id="{696DF70C-D499-4FF1-91D5-C90769D27F75}" type="slidenum">
              <a:rPr lang="en-US" b="0" smtClean="0"/>
              <a:t>36</a:t>
            </a:fld>
            <a:endParaRPr lang="en-US" b="0" dirty="0"/>
          </a:p>
        </p:txBody>
      </p:sp>
      <p:sp>
        <p:nvSpPr>
          <p:cNvPr id="5" name="Rectangle 4">
            <a:extLst>
              <a:ext uri="{FF2B5EF4-FFF2-40B4-BE49-F238E27FC236}">
                <a16:creationId xmlns:a16="http://schemas.microsoft.com/office/drawing/2014/main" id="{587160FB-E9F1-43DC-B79F-D5A7A7D925AA}"/>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57BCAA9-A60C-430B-9BE5-3B2484359B20}"/>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606561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intents array typically contains a collection of other intents (including the top scoring intent) that were identified in the utterance.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37</a:t>
            </a:fld>
            <a:endParaRPr lang="en-US" b="0" dirty="0"/>
          </a:p>
        </p:txBody>
      </p:sp>
      <p:sp>
        <p:nvSpPr>
          <p:cNvPr id="5" name="Rectangle 4">
            <a:extLst>
              <a:ext uri="{FF2B5EF4-FFF2-40B4-BE49-F238E27FC236}">
                <a16:creationId xmlns:a16="http://schemas.microsoft.com/office/drawing/2014/main" id="{8D70942B-BB76-4FEB-A44E-025D2D91692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3653694-8BF3-4D58-BB54-4D65AE3A321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85855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NOT an exhaustive list.</a:t>
            </a:r>
          </a:p>
        </p:txBody>
      </p:sp>
      <p:sp>
        <p:nvSpPr>
          <p:cNvPr id="4" name="Slide Number Placeholder 3"/>
          <p:cNvSpPr>
            <a:spLocks noGrp="1"/>
          </p:cNvSpPr>
          <p:nvPr>
            <p:ph type="sldNum" sz="quarter" idx="10"/>
          </p:nvPr>
        </p:nvSpPr>
        <p:spPr/>
        <p:txBody>
          <a:bodyPr/>
          <a:lstStyle/>
          <a:p>
            <a:fld id="{696DF70C-D499-4FF1-91D5-C90769D27F75}" type="slidenum">
              <a:rPr lang="en-US" b="0" smtClean="0"/>
              <a:t>38</a:t>
            </a:fld>
            <a:endParaRPr lang="en-US" b="0" dirty="0"/>
          </a:p>
        </p:txBody>
      </p:sp>
      <p:sp>
        <p:nvSpPr>
          <p:cNvPr id="5" name="Rectangle 4">
            <a:extLst>
              <a:ext uri="{FF2B5EF4-FFF2-40B4-BE49-F238E27FC236}">
                <a16:creationId xmlns:a16="http://schemas.microsoft.com/office/drawing/2014/main" id="{6A711961-369E-44E5-A543-6B1EF4796DE2}"/>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21BDCC8-3EA8-43BA-9013-B5C95EDB633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579995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39</a:t>
            </a:fld>
            <a:endParaRPr lang="en-US" b="0" dirty="0"/>
          </a:p>
        </p:txBody>
      </p:sp>
      <p:sp>
        <p:nvSpPr>
          <p:cNvPr id="5" name="Rectangle 4">
            <a:extLst>
              <a:ext uri="{FF2B5EF4-FFF2-40B4-BE49-F238E27FC236}">
                <a16:creationId xmlns:a16="http://schemas.microsoft.com/office/drawing/2014/main" id="{42782A2A-02ED-4822-8807-7E22B1C0007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DF20C1C-ACB2-4C84-81F3-6660A172A34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43577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a:t>
            </a:fld>
            <a:endParaRPr lang="en-US" b="0" dirty="0"/>
          </a:p>
        </p:txBody>
      </p:sp>
      <p:sp>
        <p:nvSpPr>
          <p:cNvPr id="5" name="Rectangle 4">
            <a:extLst>
              <a:ext uri="{FF2B5EF4-FFF2-40B4-BE49-F238E27FC236}">
                <a16:creationId xmlns:a16="http://schemas.microsoft.com/office/drawing/2014/main" id="{D929C36B-11C3-4649-B69D-1A6CD7B6158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768878-8379-40D8-82E5-E093276D36D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709344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40</a:t>
            </a:fld>
            <a:endParaRPr lang="en-US" b="0" dirty="0"/>
          </a:p>
        </p:txBody>
      </p:sp>
      <p:sp>
        <p:nvSpPr>
          <p:cNvPr id="5" name="Rectangle 4">
            <a:extLst>
              <a:ext uri="{FF2B5EF4-FFF2-40B4-BE49-F238E27FC236}">
                <a16:creationId xmlns:a16="http://schemas.microsoft.com/office/drawing/2014/main" id="{6A9C2AA7-F7EC-4FBB-B946-E60CFD465F4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92B9B154-7948-4BDE-BFA1-D0AABC98E8E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961074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41</a:t>
            </a:fld>
            <a:endParaRPr lang="en-US" b="0" dirty="0"/>
          </a:p>
        </p:txBody>
      </p:sp>
      <p:sp>
        <p:nvSpPr>
          <p:cNvPr id="5" name="Rectangle 4">
            <a:extLst>
              <a:ext uri="{FF2B5EF4-FFF2-40B4-BE49-F238E27FC236}">
                <a16:creationId xmlns:a16="http://schemas.microsoft.com/office/drawing/2014/main" id="{82AD6CCB-0107-4D79-8277-40D96C96617B}"/>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DD06738-AA8D-444B-BE23-5F9435547F58}"/>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163545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42</a:t>
            </a:fld>
            <a:endParaRPr lang="en-US" b="0" dirty="0"/>
          </a:p>
        </p:txBody>
      </p:sp>
      <p:sp>
        <p:nvSpPr>
          <p:cNvPr id="5" name="Rectangle 4">
            <a:extLst>
              <a:ext uri="{FF2B5EF4-FFF2-40B4-BE49-F238E27FC236}">
                <a16:creationId xmlns:a16="http://schemas.microsoft.com/office/drawing/2014/main" id="{7FEDC52E-E544-4F6B-8FF6-7DC8654A9968}"/>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6EE3A9F-08D6-4BAD-BCA6-4958ADB8991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571012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lab assumes that students have their own Azure subscriptions that do not contain any existing cloud services, storage accounts, or Azure SQL Database servers.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Azure is continually improving, so the user interface might have been updated since this lab was written. Before students start the lab, make them aware of any differences between the steps described in the lab and the current user interface.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1: Deploying Function App and Cognitive Service using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Exercise 2: Cleanup Subscription</a:t>
            </a:r>
          </a:p>
        </p:txBody>
      </p:sp>
      <p:sp>
        <p:nvSpPr>
          <p:cNvPr id="4" name="Slide Number Placeholder 3"/>
          <p:cNvSpPr>
            <a:spLocks noGrp="1"/>
          </p:cNvSpPr>
          <p:nvPr>
            <p:ph type="sldNum" sz="quarter" idx="10"/>
          </p:nvPr>
        </p:nvSpPr>
        <p:spPr/>
        <p:txBody>
          <a:bodyPr/>
          <a:lstStyle/>
          <a:p>
            <a:fld id="{696DF70C-D499-4FF1-91D5-C90769D27F75}" type="slidenum">
              <a:rPr lang="en-US" b="0" smtClean="0"/>
              <a:t>43</a:t>
            </a:fld>
            <a:endParaRPr lang="en-US" b="0" dirty="0"/>
          </a:p>
        </p:txBody>
      </p:sp>
      <p:sp>
        <p:nvSpPr>
          <p:cNvPr id="5" name="Rectangle 4">
            <a:extLst>
              <a:ext uri="{FF2B5EF4-FFF2-40B4-BE49-F238E27FC236}">
                <a16:creationId xmlns:a16="http://schemas.microsoft.com/office/drawing/2014/main" id="{16635C05-2A9E-42ED-89DA-53151521299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BF7254EB-0A4C-46FE-A47A-624ADFC8A02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2612375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What other scenarios would require you to deploy a Cognitive Services instance in an ARM Template?</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 could deploy a cognitive service along with a Logic App, VM, Web App or ACS instance.</a:t>
            </a:r>
          </a:p>
        </p:txBody>
      </p:sp>
      <p:sp>
        <p:nvSpPr>
          <p:cNvPr id="4" name="Slide Number Placeholder 3"/>
          <p:cNvSpPr>
            <a:spLocks noGrp="1"/>
          </p:cNvSpPr>
          <p:nvPr>
            <p:ph type="sldNum" sz="quarter" idx="10"/>
          </p:nvPr>
        </p:nvSpPr>
        <p:spPr/>
        <p:txBody>
          <a:bodyPr/>
          <a:lstStyle/>
          <a:p>
            <a:fld id="{696DF70C-D499-4FF1-91D5-C90769D27F75}" type="slidenum">
              <a:rPr lang="en-US" b="0" smtClean="0"/>
              <a:t>44</a:t>
            </a:fld>
            <a:endParaRPr lang="en-US" b="0" dirty="0"/>
          </a:p>
        </p:txBody>
      </p:sp>
      <p:sp>
        <p:nvSpPr>
          <p:cNvPr id="5" name="Rectangle 4">
            <a:extLst>
              <a:ext uri="{FF2B5EF4-FFF2-40B4-BE49-F238E27FC236}">
                <a16:creationId xmlns:a16="http://schemas.microsoft.com/office/drawing/2014/main" id="{E9A58151-D8BF-499F-9971-94F0F1DFB2F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34950FE-D7A1-44C6-BF87-E57A21D4DEB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856721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Review 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Question</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How would a bot that you create for Slack behave and look different than a bot that’s created for SMS/Text Messaging?</a:t>
            </a:r>
          </a:p>
          <a:p>
            <a:pPr>
              <a:lnSpc>
                <a:spcPct val="107000"/>
              </a:lnSpc>
              <a:spcAft>
                <a:spcPts val="800"/>
              </a:spcAft>
            </a:pPr>
            <a:r>
              <a:rPr lang="en-US" sz="1000" b="1" dirty="0">
                <a:latin typeface="Arial" panose="020B0604020202020204" pitchFamily="34" charset="0"/>
                <a:ea typeface="Calibri" panose="020F0502020204030204" pitchFamily="34" charset="0"/>
                <a:cs typeface="Times New Roman" panose="02020603050405020304" pitchFamily="18" charset="0"/>
              </a:rPr>
              <a:t>Answer</a:t>
            </a:r>
            <a:endParaRPr lang="en-US" sz="1000" dirty="0">
              <a:latin typeface="Arial" panose="020B0604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Slack bot would have the Slack application available as it’s canvas and will need to both look like it’s native to Slack and take advantage of Slack capabilities.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SMS bot will need to only send text content that is within the SMS message limits allowed by mobile carriers.</a:t>
            </a:r>
          </a:p>
        </p:txBody>
      </p:sp>
      <p:sp>
        <p:nvSpPr>
          <p:cNvPr id="4" name="Slide Number Placeholder 3"/>
          <p:cNvSpPr>
            <a:spLocks noGrp="1"/>
          </p:cNvSpPr>
          <p:nvPr>
            <p:ph type="sldNum" sz="quarter" idx="10"/>
          </p:nvPr>
        </p:nvSpPr>
        <p:spPr/>
        <p:txBody>
          <a:bodyPr/>
          <a:lstStyle/>
          <a:p>
            <a:fld id="{696DF70C-D499-4FF1-91D5-C90769D27F75}" type="slidenum">
              <a:rPr lang="en-US" b="0" smtClean="0"/>
              <a:t>45</a:t>
            </a:fld>
            <a:endParaRPr lang="en-US" b="0" dirty="0"/>
          </a:p>
        </p:txBody>
      </p:sp>
      <p:sp>
        <p:nvSpPr>
          <p:cNvPr id="5" name="Rectangle 4">
            <a:extLst>
              <a:ext uri="{FF2B5EF4-FFF2-40B4-BE49-F238E27FC236}">
                <a16:creationId xmlns:a16="http://schemas.microsoft.com/office/drawing/2014/main" id="{B1529714-83EE-4791-956E-56D9C823CA5D}"/>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06393E6-94B6-4720-9C2D-7868BD7BEF1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51145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REST Endpoint (Direct Line Protocol).</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Your code contains conversational and business logic.</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Application is “Canvas Aware” where it knows if it's hosted in Cortana, Bing, Skype or other services.</a:t>
            </a:r>
          </a:p>
        </p:txBody>
      </p:sp>
      <p:sp>
        <p:nvSpPr>
          <p:cNvPr id="4" name="Slide Number Placeholder 3"/>
          <p:cNvSpPr>
            <a:spLocks noGrp="1"/>
          </p:cNvSpPr>
          <p:nvPr>
            <p:ph type="sldNum" sz="quarter" idx="10"/>
          </p:nvPr>
        </p:nvSpPr>
        <p:spPr/>
        <p:txBody>
          <a:bodyPr/>
          <a:lstStyle/>
          <a:p>
            <a:fld id="{696DF70C-D499-4FF1-91D5-C90769D27F75}" type="slidenum">
              <a:rPr lang="en-US" b="0" smtClean="0"/>
              <a:t>5</a:t>
            </a:fld>
            <a:endParaRPr lang="en-US" b="0" dirty="0"/>
          </a:p>
        </p:txBody>
      </p:sp>
      <p:sp>
        <p:nvSpPr>
          <p:cNvPr id="5" name="Rectangle 4">
            <a:extLst>
              <a:ext uri="{FF2B5EF4-FFF2-40B4-BE49-F238E27FC236}">
                <a16:creationId xmlns:a16="http://schemas.microsoft.com/office/drawing/2014/main" id="{60B4351A-6920-4163-A99E-B25F1D9B14E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49F297-346E-4DEE-9DE2-3F5899F42156}"/>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1676784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6</a:t>
            </a:fld>
            <a:endParaRPr lang="en-US" b="0" dirty="0"/>
          </a:p>
        </p:txBody>
      </p:sp>
      <p:sp>
        <p:nvSpPr>
          <p:cNvPr id="5" name="Rectangle 4">
            <a:extLst>
              <a:ext uri="{FF2B5EF4-FFF2-40B4-BE49-F238E27FC236}">
                <a16:creationId xmlns:a16="http://schemas.microsoft.com/office/drawing/2014/main" id="{F2EE040C-324B-4B56-B3B9-8F69824FB77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A29DDEF-061C-4B4B-924A-2F20E87ECCE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42014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696DF70C-D499-4FF1-91D5-C90769D27F75}" type="slidenum">
              <a:rPr lang="en-US" b="0" smtClean="0"/>
              <a:t>7</a:t>
            </a:fld>
            <a:endParaRPr lang="en-US" b="0" dirty="0"/>
          </a:p>
        </p:txBody>
      </p:sp>
      <p:sp>
        <p:nvSpPr>
          <p:cNvPr id="5" name="Rectangle 4">
            <a:extLst>
              <a:ext uri="{FF2B5EF4-FFF2-40B4-BE49-F238E27FC236}">
                <a16:creationId xmlns:a16="http://schemas.microsoft.com/office/drawing/2014/main" id="{C1BD8861-A61B-476F-ACE8-B86BA34AABF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331C109-6DC5-4B4C-B253-20BD2FC62365}"/>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67205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features for each canvas can vary wildly.</a:t>
            </a:r>
          </a:p>
        </p:txBody>
      </p:sp>
      <p:sp>
        <p:nvSpPr>
          <p:cNvPr id="4" name="Slide Number Placeholder 3"/>
          <p:cNvSpPr>
            <a:spLocks noGrp="1"/>
          </p:cNvSpPr>
          <p:nvPr>
            <p:ph type="sldNum" sz="quarter" idx="10"/>
          </p:nvPr>
        </p:nvSpPr>
        <p:spPr/>
        <p:txBody>
          <a:bodyPr/>
          <a:lstStyle/>
          <a:p>
            <a:fld id="{696DF70C-D499-4FF1-91D5-C90769D27F75}" type="slidenum">
              <a:rPr lang="en-US" b="0" smtClean="0"/>
              <a:t>8</a:t>
            </a:fld>
            <a:endParaRPr lang="en-US" b="0" dirty="0"/>
          </a:p>
        </p:txBody>
      </p:sp>
      <p:sp>
        <p:nvSpPr>
          <p:cNvPr id="5" name="Rectangle 4">
            <a:extLst>
              <a:ext uri="{FF2B5EF4-FFF2-40B4-BE49-F238E27FC236}">
                <a16:creationId xmlns:a16="http://schemas.microsoft.com/office/drawing/2014/main" id="{71C414C0-D479-4F45-98BF-79DB04C0A8CE}"/>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38A2455-1121-45FD-ACC8-0385F2A9ED39}"/>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3675518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UI for each canvas can also be drastically different.</a:t>
            </a:r>
          </a:p>
        </p:txBody>
      </p:sp>
      <p:sp>
        <p:nvSpPr>
          <p:cNvPr id="4" name="Slide Number Placeholder 3"/>
          <p:cNvSpPr>
            <a:spLocks noGrp="1"/>
          </p:cNvSpPr>
          <p:nvPr>
            <p:ph type="sldNum" sz="quarter" idx="10"/>
          </p:nvPr>
        </p:nvSpPr>
        <p:spPr/>
        <p:txBody>
          <a:bodyPr/>
          <a:lstStyle/>
          <a:p>
            <a:fld id="{696DF70C-D499-4FF1-91D5-C90769D27F75}" type="slidenum">
              <a:rPr lang="en-US" b="0" smtClean="0"/>
              <a:t>9</a:t>
            </a:fld>
            <a:endParaRPr lang="en-US" b="0" dirty="0"/>
          </a:p>
        </p:txBody>
      </p:sp>
      <p:sp>
        <p:nvSpPr>
          <p:cNvPr id="5" name="Rectangle 4">
            <a:extLst>
              <a:ext uri="{FF2B5EF4-FFF2-40B4-BE49-F238E27FC236}">
                <a16:creationId xmlns:a16="http://schemas.microsoft.com/office/drawing/2014/main" id="{78B0FFBC-3C01-4DCF-8218-A5244F84A0A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A1560B4-CE8D-4FF3-8C54-8A0EFC6863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10: Integrating SaaS Services Available on the Azure Platform</a:t>
            </a:r>
          </a:p>
        </p:txBody>
      </p:sp>
    </p:spTree>
    <p:extLst>
      <p:ext uri="{BB962C8B-B14F-4D97-AF65-F5344CB8AC3E}">
        <p14:creationId xmlns:p14="http://schemas.microsoft.com/office/powerpoint/2010/main" val="813530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4177" y="0"/>
            <a:ext cx="9144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6019" name="Rectangle 3"/>
          <p:cNvSpPr>
            <a:spLocks noGrp="1" noChangeArrowheads="1"/>
          </p:cNvSpPr>
          <p:nvPr>
            <p:ph type="ctrTitle" sz="quarter" hasCustomPrompt="1"/>
          </p:nvPr>
        </p:nvSpPr>
        <p:spPr>
          <a:xfrm>
            <a:off x="3200400" y="1828800"/>
            <a:ext cx="5732417" cy="627864"/>
          </a:xfrm>
          <a:solidFill>
            <a:srgbClr val="3399FF"/>
          </a:solidFill>
          <a:ln algn="ctr"/>
        </p:spPr>
        <p:txBody>
          <a:bodyPr wrap="square" tIns="0" rIns="0" bIns="0">
            <a:spAutoFit/>
          </a:bodyPr>
          <a:lstStyle>
            <a:lvl1pPr algn="l">
              <a:spcBef>
                <a:spcPct val="60000"/>
              </a:spcBef>
              <a:buClr>
                <a:schemeClr val="hlink"/>
              </a:buClr>
              <a:buSzPct val="90000"/>
              <a:buFontTx/>
              <a:buNone/>
              <a:defRPr sz="4800" baseline="0">
                <a:solidFill>
                  <a:schemeClr val="bg1"/>
                </a:solidFill>
                <a:latin typeface="Segoe UI" pitchFamily="34" charset="0"/>
                <a:ea typeface="Segoe UI" pitchFamily="34" charset="0"/>
                <a:cs typeface="Segoe UI"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3200400" y="2895600"/>
            <a:ext cx="577596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extLst>
      <p:ext uri="{BB962C8B-B14F-4D97-AF65-F5344CB8AC3E}">
        <p14:creationId xmlns:p14="http://schemas.microsoft.com/office/powerpoint/2010/main" val="2174665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6593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91263" y="0"/>
            <a:ext cx="19431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8788" y="0"/>
            <a:ext cx="5680075" cy="5378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175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2CE2-7662-42AE-96FC-869987D7941C}"/>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C4FF53B6-9257-4429-A6BD-A3850FC8E072}"/>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832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9295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740823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8788" y="992188"/>
            <a:ext cx="3798887"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0075" y="992188"/>
            <a:ext cx="3800475"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6250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4763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238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1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653630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507014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0"/>
            <a:ext cx="9144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5001" name="Rectangle 9"/>
          <p:cNvSpPr>
            <a:spLocks noChangeArrowheads="1"/>
          </p:cNvSpPr>
          <p:nvPr/>
        </p:nvSpPr>
        <p:spPr bwMode="auto">
          <a:xfrm>
            <a:off x="4763" y="731838"/>
            <a:ext cx="9136062" cy="6111875"/>
          </a:xfrm>
          <a:prstGeom prst="rect">
            <a:avLst/>
          </a:prstGeom>
          <a:noFill/>
          <a:ln w="28575" algn="ctr">
            <a:noFill/>
            <a:miter lim="800000"/>
            <a:headEnd/>
            <a:tailEnd/>
          </a:ln>
          <a:effectLst/>
        </p:spPr>
        <p:txBody>
          <a:bodyPr wrap="none" anchor="ctr"/>
          <a:lstStyle/>
          <a:p>
            <a:pPr algn="ctr" eaLnBrk="0" hangingPunct="0">
              <a:defRPr/>
            </a:pPr>
            <a:endParaRPr lang="en-US" dirty="0">
              <a:cs typeface="+mn-cs"/>
            </a:endParaRPr>
          </a:p>
        </p:txBody>
      </p:sp>
      <p:sp>
        <p:nvSpPr>
          <p:cNvPr id="1029" name="Rectangle 4"/>
          <p:cNvSpPr>
            <a:spLocks noGrp="1" noChangeArrowheads="1"/>
          </p:cNvSpPr>
          <p:nvPr>
            <p:ph type="title"/>
          </p:nvPr>
        </p:nvSpPr>
        <p:spPr bwMode="auto">
          <a:xfrm>
            <a:off x="460375" y="-2"/>
            <a:ext cx="7773988"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458788" y="1021215"/>
            <a:ext cx="8119156"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5855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4.pn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3.png"/><Relationship Id="rId2" Type="http://schemas.openxmlformats.org/officeDocument/2006/relationships/notesSlide" Target="../notesSlides/notesSlide20.xml"/><Relationship Id="rId16" Type="http://schemas.microsoft.com/office/2007/relationships/hdphoto" Target="../media/hdphoto4.wdp"/><Relationship Id="rId20"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0.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49.png"/><Relationship Id="rId10" Type="http://schemas.openxmlformats.org/officeDocument/2006/relationships/image" Target="../media/image37.pn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svg"/><Relationship Id="rId2" Type="http://schemas.openxmlformats.org/officeDocument/2006/relationships/notesSlide" Target="../notesSlides/notesSlide23.xml"/><Relationship Id="rId16"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61.svg"/><Relationship Id="rId11" Type="http://schemas.openxmlformats.org/officeDocument/2006/relationships/image" Target="../media/image66.svg"/><Relationship Id="rId5" Type="http://schemas.openxmlformats.org/officeDocument/2006/relationships/image" Target="../media/image60.pn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amp;ehk=y4ooYF"/><Relationship Id="rId14"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7.png"/><Relationship Id="rId21" Type="http://schemas.openxmlformats.org/officeDocument/2006/relationships/image" Target="../media/image78.png"/><Relationship Id="rId7" Type="http://schemas.openxmlformats.org/officeDocument/2006/relationships/image" Target="../media/image60.png"/><Relationship Id="rId12" Type="http://schemas.openxmlformats.org/officeDocument/2006/relationships/image" Target="../media/image69.png"/><Relationship Id="rId17" Type="http://schemas.openxmlformats.org/officeDocument/2006/relationships/image" Target="../media/image74.svg"/><Relationship Id="rId2" Type="http://schemas.openxmlformats.org/officeDocument/2006/relationships/notesSlide" Target="../notesSlides/notesSlide24.xml"/><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6.xml"/><Relationship Id="rId6" Type="http://schemas.openxmlformats.org/officeDocument/2006/relationships/image" Target="../media/image59.svg"/><Relationship Id="rId11" Type="http://schemas.openxmlformats.org/officeDocument/2006/relationships/image" Target="../media/image66.svg"/><Relationship Id="rId24" Type="http://schemas.openxmlformats.org/officeDocument/2006/relationships/image" Target="../media/image81.svg"/><Relationship Id="rId5" Type="http://schemas.openxmlformats.org/officeDocument/2006/relationships/image" Target="../media/image58.png"/><Relationship Id="rId15" Type="http://schemas.openxmlformats.org/officeDocument/2006/relationships/image" Target="../media/image63.svg"/><Relationship Id="rId23" Type="http://schemas.openxmlformats.org/officeDocument/2006/relationships/image" Target="../media/image80.png"/><Relationship Id="rId10" Type="http://schemas.openxmlformats.org/officeDocument/2006/relationships/image" Target="../media/image65.png"/><Relationship Id="rId19" Type="http://schemas.openxmlformats.org/officeDocument/2006/relationships/image" Target="../media/image76.png"/><Relationship Id="rId4" Type="http://schemas.openxmlformats.org/officeDocument/2006/relationships/image" Target="../media/image68.svg"/><Relationship Id="rId9" Type="http://schemas.openxmlformats.org/officeDocument/2006/relationships/image" Target="../media/image64.png&amp;ehk=y4ooYF"/><Relationship Id="rId14" Type="http://schemas.openxmlformats.org/officeDocument/2006/relationships/image" Target="../media/image62.png"/><Relationship Id="rId22" Type="http://schemas.openxmlformats.org/officeDocument/2006/relationships/image" Target="../media/image7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86.jpeg"/><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0.png"/><Relationship Id="rId7" Type="http://schemas.openxmlformats.org/officeDocument/2006/relationships/diagramColors" Target="../diagrams/colors1.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9.xml"/><Relationship Id="rId16"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20.pn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19.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bb04763b-6662-436e-bff2-e2dc0c09868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2BCE-3F24-4D97-966D-251477D25EB0}"/>
              </a:ext>
            </a:extLst>
          </p:cNvPr>
          <p:cNvSpPr>
            <a:spLocks noGrp="1"/>
          </p:cNvSpPr>
          <p:nvPr>
            <p:ph type="ctrTitle" sz="quarter"/>
          </p:nvPr>
        </p:nvSpPr>
        <p:spPr>
          <a:xfrm>
            <a:off x="3200400" y="2022868"/>
            <a:ext cx="5732417" cy="627864"/>
          </a:xfrm>
        </p:spPr>
        <p:txBody>
          <a:bodyPr/>
          <a:lstStyle/>
          <a:p>
            <a:r>
              <a:rPr lang="en-US" dirty="0"/>
              <a:t>Module 2</a:t>
            </a:r>
          </a:p>
        </p:txBody>
      </p:sp>
      <p:sp>
        <p:nvSpPr>
          <p:cNvPr id="3" name="Subtitle 2">
            <a:extLst>
              <a:ext uri="{FF2B5EF4-FFF2-40B4-BE49-F238E27FC236}">
                <a16:creationId xmlns:a16="http://schemas.microsoft.com/office/drawing/2014/main" id="{7F2B90F3-D216-42C6-81C4-59B870B3918D}"/>
              </a:ext>
            </a:extLst>
          </p:cNvPr>
          <p:cNvSpPr>
            <a:spLocks noGrp="1"/>
          </p:cNvSpPr>
          <p:nvPr>
            <p:ph type="subTitle" sz="quarter" idx="1"/>
          </p:nvPr>
        </p:nvSpPr>
        <p:spPr/>
        <p:txBody>
          <a:bodyPr/>
          <a:lstStyle/>
          <a:p>
            <a:r>
              <a:rPr lang="en-US" dirty="0"/>
              <a:t>Integrating SaaS Services Available on the Azure Platform
</a:t>
            </a:r>
          </a:p>
        </p:txBody>
      </p:sp>
    </p:spTree>
    <p:extLst>
      <p:ext uri="{BB962C8B-B14F-4D97-AF65-F5344CB8AC3E}">
        <p14:creationId xmlns:p14="http://schemas.microsoft.com/office/powerpoint/2010/main" val="25998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afe04e08-b085-4dc8-9fab-e57b11d28e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9A26F-5F18-44EA-B584-FA2EE0EC1537}"/>
              </a:ext>
            </a:extLst>
          </p:cNvPr>
          <p:cNvSpPr>
            <a:spLocks noGrp="1"/>
          </p:cNvSpPr>
          <p:nvPr>
            <p:ph type="title"/>
          </p:nvPr>
        </p:nvSpPr>
        <p:spPr/>
        <p:txBody>
          <a:bodyPr/>
          <a:lstStyle/>
          <a:p>
            <a:r>
              <a:rPr lang="en-US" dirty="0"/>
              <a:t>QnA Maker</a:t>
            </a:r>
          </a:p>
        </p:txBody>
      </p:sp>
      <p:sp>
        <p:nvSpPr>
          <p:cNvPr id="4" name="Content Placeholder 2">
            <a:extLst>
              <a:ext uri="{FF2B5EF4-FFF2-40B4-BE49-F238E27FC236}">
                <a16:creationId xmlns:a16="http://schemas.microsoft.com/office/drawing/2014/main" id="{EB0BB145-3C87-4C8C-A360-642D488A3F0F}"/>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Web-based service that simplifies the process of creating a bot to answer simple questions for your users:</a:t>
            </a:r>
          </a:p>
          <a:p>
            <a:pPr lvl="1"/>
            <a:r>
              <a:rPr lang="en-US" b="0" kern="0" dirty="0">
                <a:solidFill>
                  <a:srgbClr val="000000"/>
                </a:solidFill>
              </a:rPr>
              <a:t>Bot's knowledge can be imported from an existing FAQ document or web page</a:t>
            </a:r>
          </a:p>
          <a:p>
            <a:pPr lvl="1"/>
            <a:r>
              <a:rPr lang="en-US" b="0" kern="0" dirty="0">
                <a:solidFill>
                  <a:srgbClr val="000000"/>
                </a:solidFill>
              </a:rPr>
              <a:t>Service creates a Bot for you without the need to write custom code</a:t>
            </a:r>
          </a:p>
          <a:p>
            <a:pPr lvl="1"/>
            <a:r>
              <a:rPr lang="en-US" b="0" kern="0" dirty="0">
                <a:solidFill>
                  <a:srgbClr val="000000"/>
                </a:solidFill>
              </a:rPr>
              <a:t>Bot can be trained and modified using the QnA Maker portal</a:t>
            </a:r>
          </a:p>
          <a:p>
            <a:pPr lvl="1"/>
            <a:r>
              <a:rPr lang="en-US" b="0" kern="0" dirty="0">
                <a:solidFill>
                  <a:srgbClr val="000000"/>
                </a:solidFill>
              </a:rPr>
              <a:t>Bot is available as a REST API</a:t>
            </a:r>
          </a:p>
          <a:p>
            <a:pPr lvl="0"/>
            <a:endParaRPr lang="en-US" b="0" kern="0" dirty="0">
              <a:solidFill>
                <a:srgbClr val="000000"/>
              </a:solidFill>
            </a:endParaRPr>
          </a:p>
        </p:txBody>
      </p:sp>
    </p:spTree>
    <p:extLst>
      <p:ext uri="{BB962C8B-B14F-4D97-AF65-F5344CB8AC3E}">
        <p14:creationId xmlns:p14="http://schemas.microsoft.com/office/powerpoint/2010/main" val="99391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144e59b8-0168-4c78-96d9-28cfc064a4f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0E5E5-5BEA-4698-992D-32D90EF284C3}"/>
              </a:ext>
            </a:extLst>
          </p:cNvPr>
          <p:cNvSpPr>
            <a:spLocks noGrp="1"/>
          </p:cNvSpPr>
          <p:nvPr>
            <p:ph type="title"/>
          </p:nvPr>
        </p:nvSpPr>
        <p:spPr/>
        <p:txBody>
          <a:bodyPr/>
          <a:lstStyle/>
          <a:p>
            <a:r>
              <a:rPr lang="en-US" dirty="0"/>
              <a:t>QnA Maker</a:t>
            </a:r>
          </a:p>
        </p:txBody>
      </p:sp>
      <p:pic>
        <p:nvPicPr>
          <p:cNvPr id="5" name="Picture 4" descr="A picture containing screenshot&#10;&#10;Description automatically generated">
            <a:extLst>
              <a:ext uri="{FF2B5EF4-FFF2-40B4-BE49-F238E27FC236}">
                <a16:creationId xmlns:a16="http://schemas.microsoft.com/office/drawing/2014/main" id="{D2707CCA-0637-4BF2-995D-56207B368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4" y="884013"/>
            <a:ext cx="7339929" cy="5454132"/>
          </a:xfrm>
          <a:prstGeom prst="rect">
            <a:avLst/>
          </a:prstGeom>
        </p:spPr>
      </p:pic>
    </p:spTree>
    <p:extLst>
      <p:ext uri="{BB962C8B-B14F-4D97-AF65-F5344CB8AC3E}">
        <p14:creationId xmlns:p14="http://schemas.microsoft.com/office/powerpoint/2010/main" val="2271981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59803ad3-332e-4364-9307-825bc724efc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F492-13A2-4253-B063-6FFC38EA0839}"/>
              </a:ext>
            </a:extLst>
          </p:cNvPr>
          <p:cNvSpPr>
            <a:spLocks noGrp="1"/>
          </p:cNvSpPr>
          <p:nvPr>
            <p:ph type="title"/>
          </p:nvPr>
        </p:nvSpPr>
        <p:spPr/>
        <p:txBody>
          <a:bodyPr/>
          <a:lstStyle/>
          <a:p>
            <a:r>
              <a:rPr lang="en-US" dirty="0"/>
              <a:t>Lesson 2: Machine Learning</a:t>
            </a:r>
          </a:p>
        </p:txBody>
      </p:sp>
      <p:sp>
        <p:nvSpPr>
          <p:cNvPr id="3" name="Text Placeholder 2">
            <a:extLst>
              <a:ext uri="{FF2B5EF4-FFF2-40B4-BE49-F238E27FC236}">
                <a16:creationId xmlns:a16="http://schemas.microsoft.com/office/drawing/2014/main" id="{BA015F49-D20F-4523-BE6B-FE00D50A5D35}"/>
              </a:ext>
            </a:extLst>
          </p:cNvPr>
          <p:cNvSpPr>
            <a:spLocks noGrp="1"/>
          </p:cNvSpPr>
          <p:nvPr>
            <p:ph type="body" idx="1"/>
          </p:nvPr>
        </p:nvSpPr>
        <p:spPr/>
        <p:txBody>
          <a:bodyPr/>
          <a:lstStyle/>
          <a:p>
            <a:r>
              <a:rPr lang="en-US" dirty="0"/>
              <a:t>Machine Learning</a:t>
            </a:r>
          </a:p>
        </p:txBody>
      </p:sp>
    </p:spTree>
    <p:extLst>
      <p:ext uri="{BB962C8B-B14F-4D97-AF65-F5344CB8AC3E}">
        <p14:creationId xmlns:p14="http://schemas.microsoft.com/office/powerpoint/2010/main" val="3869287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684553d2-d301-40a7-80fa-d153bc78760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55A6C-7084-4EFF-B590-1A2D752CCC74}"/>
              </a:ext>
            </a:extLst>
          </p:cNvPr>
          <p:cNvSpPr>
            <a:spLocks noGrp="1"/>
          </p:cNvSpPr>
          <p:nvPr>
            <p:ph type="title"/>
          </p:nvPr>
        </p:nvSpPr>
        <p:spPr/>
        <p:txBody>
          <a:bodyPr/>
          <a:lstStyle/>
          <a:p>
            <a:r>
              <a:rPr lang="en-US" dirty="0"/>
              <a:t>Machine Learning</a:t>
            </a:r>
          </a:p>
        </p:txBody>
      </p:sp>
      <p:sp>
        <p:nvSpPr>
          <p:cNvPr id="20" name="TextBox 19">
            <a:extLst>
              <a:ext uri="{FF2B5EF4-FFF2-40B4-BE49-F238E27FC236}">
                <a16:creationId xmlns:a16="http://schemas.microsoft.com/office/drawing/2014/main" id="{DAE7F692-CFBC-4C56-91D2-BCAC216ECEC5}"/>
              </a:ext>
            </a:extLst>
          </p:cNvPr>
          <p:cNvSpPr txBox="1"/>
          <p:nvPr/>
        </p:nvSpPr>
        <p:spPr>
          <a:xfrm>
            <a:off x="4358326" y="6339897"/>
            <a:ext cx="1043876" cy="433965"/>
          </a:xfrm>
          <a:prstGeom prst="rect">
            <a:avLst/>
          </a:prstGeom>
          <a:noFill/>
        </p:spPr>
        <p:txBody>
          <a:bodyPr wrap="none" lIns="91440" tIns="91440" rIns="91440" bIns="91440" rtlCol="0">
            <a:spAutoFit/>
          </a:bodyPr>
          <a:lstStyle/>
          <a:p>
            <a:pPr lvl="0" defTabSz="932742" fontAlgn="auto">
              <a:lnSpc>
                <a:spcPct val="90000"/>
              </a:lnSpc>
              <a:spcBef>
                <a:spcPts val="0"/>
              </a:spcBef>
              <a:spcAft>
                <a:spcPts val="600"/>
              </a:spcAft>
            </a:pPr>
            <a:r>
              <a:rPr lang="en-US" b="0" dirty="0">
                <a:solidFill>
                  <a:srgbClr val="737373"/>
                </a:solidFill>
                <a:latin typeface="Segoe UI Semilight"/>
              </a:rPr>
              <a:t>Difficulty</a:t>
            </a:r>
          </a:p>
        </p:txBody>
      </p:sp>
      <p:pic>
        <p:nvPicPr>
          <p:cNvPr id="24" name="Picture 23" descr="A close up of a map&#10;&#10;Description automatically generated">
            <a:extLst>
              <a:ext uri="{FF2B5EF4-FFF2-40B4-BE49-F238E27FC236}">
                <a16:creationId xmlns:a16="http://schemas.microsoft.com/office/drawing/2014/main" id="{3058AEB2-C671-4FF3-9F0B-7B0606F1D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865" y="1666564"/>
            <a:ext cx="7258922" cy="5191436"/>
          </a:xfrm>
          <a:prstGeom prst="rect">
            <a:avLst/>
          </a:prstGeom>
        </p:spPr>
      </p:pic>
    </p:spTree>
    <p:extLst>
      <p:ext uri="{BB962C8B-B14F-4D97-AF65-F5344CB8AC3E}">
        <p14:creationId xmlns:p14="http://schemas.microsoft.com/office/powerpoint/2010/main" val="33260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cbb65dcd-9203-4289-9e65-5245d2330e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74AF1-74EA-43AA-96EB-7C021742EF8B}"/>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5C271ABA-B3BB-4D7A-9359-B69A9B98356E}"/>
              </a:ext>
            </a:extLst>
          </p:cNvPr>
          <p:cNvSpPr txBox="1">
            <a:spLocks/>
          </p:cNvSpPr>
          <p:nvPr/>
        </p:nvSpPr>
        <p:spPr>
          <a:xfrm>
            <a:off x="458788" y="1021215"/>
            <a:ext cx="8119156" cy="198999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25 different machine learning algorithms</a:t>
            </a:r>
          </a:p>
          <a:p>
            <a:pPr lvl="0"/>
            <a:r>
              <a:rPr lang="en-US" b="0" kern="0" dirty="0">
                <a:solidFill>
                  <a:srgbClr val="000000"/>
                </a:solidFill>
              </a:rPr>
              <a:t>Modules for importing and cleaning data</a:t>
            </a:r>
          </a:p>
          <a:p>
            <a:pPr lvl="0"/>
            <a:r>
              <a:rPr lang="en-US" b="0" kern="0" dirty="0">
                <a:solidFill>
                  <a:srgbClr val="000000"/>
                </a:solidFill>
              </a:rPr>
              <a:t>Create experiments to train and test models</a:t>
            </a:r>
          </a:p>
          <a:p>
            <a:pPr lvl="0"/>
            <a:r>
              <a:rPr lang="en-US" b="0" kern="0" dirty="0">
                <a:solidFill>
                  <a:srgbClr val="000000"/>
                </a:solidFill>
              </a:rPr>
              <a:t>Publish models as web service (REST)</a:t>
            </a:r>
          </a:p>
          <a:p>
            <a:pPr lvl="0"/>
            <a:endParaRPr lang="en-US" b="0" kern="0" dirty="0">
              <a:solidFill>
                <a:srgbClr val="000000"/>
              </a:solidFill>
            </a:endParaRPr>
          </a:p>
        </p:txBody>
      </p:sp>
      <p:grpSp>
        <p:nvGrpSpPr>
          <p:cNvPr id="3" name="Group 2" descr="Machine learning workflow">
            <a:extLst>
              <a:ext uri="{FF2B5EF4-FFF2-40B4-BE49-F238E27FC236}">
                <a16:creationId xmlns:a16="http://schemas.microsoft.com/office/drawing/2014/main" id="{F7D6732C-CFF2-4B81-ADC1-B4A396A6AA75}"/>
              </a:ext>
            </a:extLst>
          </p:cNvPr>
          <p:cNvGrpSpPr/>
          <p:nvPr/>
        </p:nvGrpSpPr>
        <p:grpSpPr>
          <a:xfrm>
            <a:off x="1005681" y="3124681"/>
            <a:ext cx="7315200" cy="3633354"/>
            <a:chOff x="1005681" y="3124681"/>
            <a:chExt cx="7315200" cy="3633354"/>
          </a:xfrm>
        </p:grpSpPr>
        <p:sp>
          <p:nvSpPr>
            <p:cNvPr id="5" name="Freeform 3">
              <a:extLst>
                <a:ext uri="{FF2B5EF4-FFF2-40B4-BE49-F238E27FC236}">
                  <a16:creationId xmlns:a16="http://schemas.microsoft.com/office/drawing/2014/main" id="{161A25B2-6ECC-4552-98EE-AE4DE9633E77}"/>
                </a:ext>
              </a:extLst>
            </p:cNvPr>
            <p:cNvSpPr/>
            <p:nvPr/>
          </p:nvSpPr>
          <p:spPr bwMode="auto">
            <a:xfrm>
              <a:off x="4522618" y="4551364"/>
              <a:ext cx="2054486" cy="2181307"/>
            </a:xfrm>
            <a:custGeom>
              <a:avLst/>
              <a:gdLst>
                <a:gd name="connsiteX0" fmla="*/ 0 w 3118585"/>
                <a:gd name="connsiteY0" fmla="*/ 2030931 h 3311091"/>
                <a:gd name="connsiteX1" fmla="*/ 1742172 w 3118585"/>
                <a:gd name="connsiteY1" fmla="*/ 0 h 3311091"/>
                <a:gd name="connsiteX2" fmla="*/ 3118585 w 3118585"/>
                <a:gd name="connsiteY2" fmla="*/ 3311091 h 3311091"/>
                <a:gd name="connsiteX3" fmla="*/ 2618071 w 3118585"/>
                <a:gd name="connsiteY3" fmla="*/ 3176337 h 3311091"/>
                <a:gd name="connsiteX4" fmla="*/ 0 w 3118585"/>
                <a:gd name="connsiteY4" fmla="*/ 2030931 h 3311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8585" h="3311091">
                  <a:moveTo>
                    <a:pt x="0" y="2030931"/>
                  </a:moveTo>
                  <a:lnTo>
                    <a:pt x="1742172" y="0"/>
                  </a:lnTo>
                  <a:lnTo>
                    <a:pt x="3118585" y="3311091"/>
                  </a:lnTo>
                  <a:lnTo>
                    <a:pt x="2618071" y="3176337"/>
                  </a:lnTo>
                  <a:lnTo>
                    <a:pt x="0" y="2030931"/>
                  </a:lnTo>
                  <a:close/>
                </a:path>
              </a:pathLst>
            </a:cu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D3C58980-3B27-45C4-A0F5-158613949DDB}"/>
                </a:ext>
              </a:extLst>
            </p:cNvPr>
            <p:cNvSpPr/>
            <p:nvPr/>
          </p:nvSpPr>
          <p:spPr bwMode="auto">
            <a:xfrm>
              <a:off x="5346736" y="4025061"/>
              <a:ext cx="2974145" cy="2732974"/>
            </a:xfrm>
            <a:prstGeom prst="ellipse">
              <a:avLst/>
            </a:prstGeom>
            <a:solidFill>
              <a:srgbClr val="E6E6E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lvl="0" algn="ctr" defTabSz="932472" fontAlgn="auto">
                <a:spcBef>
                  <a:spcPts val="0"/>
                </a:spcBef>
                <a:spcAft>
                  <a:spcPts val="0"/>
                </a:spcAft>
                <a:defRPr/>
              </a:pPr>
              <a:endParaRPr lang="en-US" sz="1400" b="0" dirty="0">
                <a:gradFill>
                  <a:gsLst>
                    <a:gs pos="0">
                      <a:srgbClr val="FFFFFF"/>
                    </a:gs>
                    <a:gs pos="100000">
                      <a:srgbClr val="FFFFFF"/>
                    </a:gs>
                  </a:gsLst>
                  <a:lin ang="5400000" scaled="0"/>
                </a:gradFill>
                <a:latin typeface="Segoe UI Semilight"/>
                <a:cs typeface="Arial" charset="0"/>
              </a:endParaRPr>
            </a:p>
          </p:txBody>
        </p:sp>
        <p:grpSp>
          <p:nvGrpSpPr>
            <p:cNvPr id="7" name="Group 6">
              <a:extLst>
                <a:ext uri="{FF2B5EF4-FFF2-40B4-BE49-F238E27FC236}">
                  <a16:creationId xmlns:a16="http://schemas.microsoft.com/office/drawing/2014/main" id="{1A5C5C77-4A7E-498D-BB5C-C7CC6A9A60F0}"/>
                </a:ext>
              </a:extLst>
            </p:cNvPr>
            <p:cNvGrpSpPr/>
            <p:nvPr/>
          </p:nvGrpSpPr>
          <p:grpSpPr>
            <a:xfrm>
              <a:off x="1005681" y="3124681"/>
              <a:ext cx="3966502" cy="3451641"/>
              <a:chOff x="3070223" y="1733718"/>
              <a:chExt cx="5541550" cy="4940655"/>
            </a:xfrm>
          </p:grpSpPr>
          <p:sp>
            <p:nvSpPr>
              <p:cNvPr id="8" name="Oval 7">
                <a:extLst>
                  <a:ext uri="{FF2B5EF4-FFF2-40B4-BE49-F238E27FC236}">
                    <a16:creationId xmlns:a16="http://schemas.microsoft.com/office/drawing/2014/main" id="{ED700BB7-F276-4A12-8F2B-42E354E1A5BC}"/>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De/Refine business problem</a:t>
                </a:r>
              </a:p>
            </p:txBody>
          </p:sp>
          <p:sp>
            <p:nvSpPr>
              <p:cNvPr id="9" name="Oval 8">
                <a:extLst>
                  <a:ext uri="{FF2B5EF4-FFF2-40B4-BE49-F238E27FC236}">
                    <a16:creationId xmlns:a16="http://schemas.microsoft.com/office/drawing/2014/main" id="{150CA764-6D56-4D15-BAEC-BAB21227F195}"/>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Extract data</a:t>
                </a:r>
              </a:p>
            </p:txBody>
          </p:sp>
          <p:sp>
            <p:nvSpPr>
              <p:cNvPr id="10" name="Oval 9">
                <a:extLst>
                  <a:ext uri="{FF2B5EF4-FFF2-40B4-BE49-F238E27FC236}">
                    <a16:creationId xmlns:a16="http://schemas.microsoft.com/office/drawing/2014/main" id="{F0327F6C-9BB6-476C-BA53-F0600E937F42}"/>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Develop model through iterations</a:t>
                </a:r>
              </a:p>
            </p:txBody>
          </p:sp>
          <p:sp>
            <p:nvSpPr>
              <p:cNvPr id="11" name="Oval 10">
                <a:extLst>
                  <a:ext uri="{FF2B5EF4-FFF2-40B4-BE49-F238E27FC236}">
                    <a16:creationId xmlns:a16="http://schemas.microsoft.com/office/drawing/2014/main" id="{DDD61221-3E12-4733-B23D-44D8731AE29F}"/>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Deploy model</a:t>
                </a:r>
              </a:p>
            </p:txBody>
          </p:sp>
          <p:sp>
            <p:nvSpPr>
              <p:cNvPr id="12" name="Oval 11">
                <a:extLst>
                  <a:ext uri="{FF2B5EF4-FFF2-40B4-BE49-F238E27FC236}">
                    <a16:creationId xmlns:a16="http://schemas.microsoft.com/office/drawing/2014/main" id="{EA53060E-0A68-4461-A00F-2D078E3B797E}"/>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100" b="0" kern="0" dirty="0">
                    <a:gradFill>
                      <a:gsLst>
                        <a:gs pos="0">
                          <a:srgbClr val="FFFFFF"/>
                        </a:gs>
                        <a:gs pos="100000">
                          <a:srgbClr val="FFFFFF"/>
                        </a:gs>
                      </a:gsLst>
                      <a:lin ang="5400000" scaled="0"/>
                    </a:gradFill>
                    <a:latin typeface="Segoe UI Semilight"/>
                    <a:cs typeface="Arial" charset="0"/>
                  </a:rPr>
                  <a:t>Monitor model's performance</a:t>
                </a:r>
              </a:p>
            </p:txBody>
          </p:sp>
          <p:pic>
            <p:nvPicPr>
              <p:cNvPr id="13" name="Picture 12">
                <a:extLst>
                  <a:ext uri="{FF2B5EF4-FFF2-40B4-BE49-F238E27FC236}">
                    <a16:creationId xmlns:a16="http://schemas.microsoft.com/office/drawing/2014/main" id="{B267989E-FD43-4A32-85B6-14DE0127858B}"/>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14" name="Picture 13">
                <a:extLst>
                  <a:ext uri="{FF2B5EF4-FFF2-40B4-BE49-F238E27FC236}">
                    <a16:creationId xmlns:a16="http://schemas.microsoft.com/office/drawing/2014/main" id="{0E1666BA-6CD2-4192-9B3A-AAB8080A9067}"/>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15" name="Picture 14">
                <a:extLst>
                  <a:ext uri="{FF2B5EF4-FFF2-40B4-BE49-F238E27FC236}">
                    <a16:creationId xmlns:a16="http://schemas.microsoft.com/office/drawing/2014/main" id="{B9EA3F40-1D21-4276-A20A-B1555C1CF7C5}"/>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16" name="Picture 15">
                <a:extLst>
                  <a:ext uri="{FF2B5EF4-FFF2-40B4-BE49-F238E27FC236}">
                    <a16:creationId xmlns:a16="http://schemas.microsoft.com/office/drawing/2014/main" id="{082D357D-196D-4477-A135-4C6B8209D801}"/>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17" name="Picture 16">
                <a:extLst>
                  <a:ext uri="{FF2B5EF4-FFF2-40B4-BE49-F238E27FC236}">
                    <a16:creationId xmlns:a16="http://schemas.microsoft.com/office/drawing/2014/main" id="{77FCC087-7F0A-4977-A9C7-92FEA6F384E0}"/>
                  </a:ext>
                </a:extLst>
              </p:cNvPr>
              <p:cNvPicPr>
                <a:picLocks noChangeAspect="1"/>
              </p:cNvPicPr>
              <p:nvPr/>
            </p:nvPicPr>
            <p:blipFill>
              <a:blip r:embed="rId5">
                <a:duotone>
                  <a:srgbClr val="0078D7">
                    <a:shade val="45000"/>
                    <a:satMod val="135000"/>
                  </a:srgbClr>
                  <a:prstClr val="white"/>
                </a:duotone>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nvGrpSpPr>
            <p:cNvPr id="18" name="Group 17">
              <a:extLst>
                <a:ext uri="{FF2B5EF4-FFF2-40B4-BE49-F238E27FC236}">
                  <a16:creationId xmlns:a16="http://schemas.microsoft.com/office/drawing/2014/main" id="{D8BA8C38-C031-4043-9E82-E5B45335C4C1}"/>
                </a:ext>
              </a:extLst>
            </p:cNvPr>
            <p:cNvGrpSpPr/>
            <p:nvPr/>
          </p:nvGrpSpPr>
          <p:grpSpPr>
            <a:xfrm>
              <a:off x="5516223" y="4210124"/>
              <a:ext cx="2736535" cy="2300972"/>
              <a:chOff x="3070223" y="1733718"/>
              <a:chExt cx="5541550" cy="4940655"/>
            </a:xfrm>
          </p:grpSpPr>
          <p:sp>
            <p:nvSpPr>
              <p:cNvPr id="19" name="Oval 18">
                <a:extLst>
                  <a:ext uri="{FF2B5EF4-FFF2-40B4-BE49-F238E27FC236}">
                    <a16:creationId xmlns:a16="http://schemas.microsoft.com/office/drawing/2014/main" id="{E260581A-2D59-4DC7-AECB-3748336A2E67}"/>
                  </a:ext>
                </a:extLst>
              </p:cNvPr>
              <p:cNvSpPr/>
              <p:nvPr/>
            </p:nvSpPr>
            <p:spPr bwMode="auto">
              <a:xfrm>
                <a:off x="5049448" y="1733718"/>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1</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Define Target / Metric</a:t>
                </a:r>
              </a:p>
            </p:txBody>
          </p:sp>
          <p:sp>
            <p:nvSpPr>
              <p:cNvPr id="20" name="Oval 19">
                <a:extLst>
                  <a:ext uri="{FF2B5EF4-FFF2-40B4-BE49-F238E27FC236}">
                    <a16:creationId xmlns:a16="http://schemas.microsoft.com/office/drawing/2014/main" id="{C840BE34-31C9-4ACA-A57E-C6EAAE55A14C}"/>
                  </a:ext>
                </a:extLst>
              </p:cNvPr>
              <p:cNvSpPr/>
              <p:nvPr/>
            </p:nvSpPr>
            <p:spPr bwMode="auto">
              <a:xfrm>
                <a:off x="6965853" y="2872341"/>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2</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Extract Derived Features</a:t>
                </a:r>
              </a:p>
            </p:txBody>
          </p:sp>
          <p:sp>
            <p:nvSpPr>
              <p:cNvPr id="21" name="Oval 20">
                <a:extLst>
                  <a:ext uri="{FF2B5EF4-FFF2-40B4-BE49-F238E27FC236}">
                    <a16:creationId xmlns:a16="http://schemas.microsoft.com/office/drawing/2014/main" id="{A7967F60-7BCA-46E6-9010-32D22B98C8AC}"/>
                  </a:ext>
                </a:extLst>
              </p:cNvPr>
              <p:cNvSpPr/>
              <p:nvPr/>
            </p:nvSpPr>
            <p:spPr bwMode="auto">
              <a:xfrm>
                <a:off x="6317061" y="501393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3</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Select Features</a:t>
                </a:r>
              </a:p>
            </p:txBody>
          </p:sp>
          <p:sp>
            <p:nvSpPr>
              <p:cNvPr id="22" name="Oval 21">
                <a:extLst>
                  <a:ext uri="{FF2B5EF4-FFF2-40B4-BE49-F238E27FC236}">
                    <a16:creationId xmlns:a16="http://schemas.microsoft.com/office/drawing/2014/main" id="{DB6D8086-6449-4261-9423-66B06A2AD9A5}"/>
                  </a:ext>
                </a:extLst>
              </p:cNvPr>
              <p:cNvSpPr/>
              <p:nvPr/>
            </p:nvSpPr>
            <p:spPr bwMode="auto">
              <a:xfrm>
                <a:off x="3878669" y="502845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4</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Fit Model</a:t>
                </a:r>
              </a:p>
            </p:txBody>
          </p:sp>
          <p:sp>
            <p:nvSpPr>
              <p:cNvPr id="23" name="Oval 22">
                <a:extLst>
                  <a:ext uri="{FF2B5EF4-FFF2-40B4-BE49-F238E27FC236}">
                    <a16:creationId xmlns:a16="http://schemas.microsoft.com/office/drawing/2014/main" id="{EDE21AB7-0B11-4A8A-8ADC-3DB84D526AE8}"/>
                  </a:ext>
                </a:extLst>
              </p:cNvPr>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5</a:t>
                </a:r>
              </a:p>
              <a:p>
                <a:pPr lvl="0" algn="ctr" defTabSz="932472" fontAlgn="auto">
                  <a:spcBef>
                    <a:spcPts val="0"/>
                  </a:spcBef>
                  <a:spcAft>
                    <a:spcPts val="0"/>
                  </a:spcAft>
                  <a:defRPr/>
                </a:pPr>
                <a:r>
                  <a:rPr lang="en-US" sz="1000" b="0" kern="0" dirty="0">
                    <a:gradFill>
                      <a:gsLst>
                        <a:gs pos="0">
                          <a:srgbClr val="FFFFFF"/>
                        </a:gs>
                        <a:gs pos="100000">
                          <a:srgbClr val="FFFFFF"/>
                        </a:gs>
                      </a:gsLst>
                      <a:lin ang="5400000" scaled="0"/>
                    </a:gradFill>
                    <a:latin typeface="Segoe UI Semilight"/>
                    <a:cs typeface="Arial" charset="0"/>
                  </a:rPr>
                  <a:t>Evaluate Model</a:t>
                </a:r>
              </a:p>
            </p:txBody>
          </p:sp>
          <p:pic>
            <p:nvPicPr>
              <p:cNvPr id="24" name="Picture 23">
                <a:extLst>
                  <a:ext uri="{FF2B5EF4-FFF2-40B4-BE49-F238E27FC236}">
                    <a16:creationId xmlns:a16="http://schemas.microsoft.com/office/drawing/2014/main" id="{716654DC-157B-4B98-B553-8FE2A2112A45}"/>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6520863" y="2298449"/>
                <a:ext cx="1031672" cy="1031672"/>
              </a:xfrm>
              <a:prstGeom prst="rect">
                <a:avLst/>
              </a:prstGeom>
            </p:spPr>
          </p:pic>
          <p:pic>
            <p:nvPicPr>
              <p:cNvPr id="25" name="Picture 24">
                <a:extLst>
                  <a:ext uri="{FF2B5EF4-FFF2-40B4-BE49-F238E27FC236}">
                    <a16:creationId xmlns:a16="http://schemas.microsoft.com/office/drawing/2014/main" id="{D48CE41E-CF7C-410D-A111-76C7AEF328E3}"/>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7242223" y="4358009"/>
                <a:ext cx="1031672" cy="1031672"/>
              </a:xfrm>
              <a:prstGeom prst="rect">
                <a:avLst/>
              </a:prstGeom>
            </p:spPr>
          </p:pic>
          <p:pic>
            <p:nvPicPr>
              <p:cNvPr id="26" name="Picture 25">
                <a:extLst>
                  <a:ext uri="{FF2B5EF4-FFF2-40B4-BE49-F238E27FC236}">
                    <a16:creationId xmlns:a16="http://schemas.microsoft.com/office/drawing/2014/main" id="{9ED4A954-A051-46EC-BC37-F5320D6EEE59}"/>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5429142" y="5549337"/>
                <a:ext cx="1031672" cy="1031672"/>
              </a:xfrm>
              <a:prstGeom prst="rect">
                <a:avLst/>
              </a:prstGeom>
            </p:spPr>
          </p:pic>
          <p:pic>
            <p:nvPicPr>
              <p:cNvPr id="27" name="Picture 26">
                <a:extLst>
                  <a:ext uri="{FF2B5EF4-FFF2-40B4-BE49-F238E27FC236}">
                    <a16:creationId xmlns:a16="http://schemas.microsoft.com/office/drawing/2014/main" id="{6AD629C5-BD72-4A5A-876E-E622FAD391B4}"/>
                  </a:ext>
                </a:extLst>
              </p:cNvPr>
              <p:cNvPicPr>
                <a:picLocks noChangeAspect="1"/>
              </p:cNvPicPr>
              <p:nvPr/>
            </p:nvPicPr>
            <p:blipFill>
              <a:blip r:embed="rId3">
                <a:duotone>
                  <a:srgbClr val="0078D7">
                    <a:shade val="45000"/>
                    <a:satMod val="135000"/>
                  </a:srgb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391570" y="4445093"/>
                <a:ext cx="1031672" cy="1031672"/>
              </a:xfrm>
              <a:prstGeom prst="rect">
                <a:avLst/>
              </a:prstGeom>
            </p:spPr>
          </p:pic>
          <p:pic>
            <p:nvPicPr>
              <p:cNvPr id="28" name="Picture 27">
                <a:extLst>
                  <a:ext uri="{FF2B5EF4-FFF2-40B4-BE49-F238E27FC236}">
                    <a16:creationId xmlns:a16="http://schemas.microsoft.com/office/drawing/2014/main" id="{D0A2B067-8490-44B2-BBA0-D37C99225225}"/>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052965" y="2173672"/>
                <a:ext cx="1031672" cy="1031672"/>
              </a:xfrm>
              <a:prstGeom prst="rect">
                <a:avLst/>
              </a:prstGeom>
            </p:spPr>
          </p:pic>
        </p:grpSp>
      </p:grpSp>
    </p:spTree>
    <p:extLst>
      <p:ext uri="{BB962C8B-B14F-4D97-AF65-F5344CB8AC3E}">
        <p14:creationId xmlns:p14="http://schemas.microsoft.com/office/powerpoint/2010/main" val="552423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fa03e904-7505-4abe-9c83-293ca59f1c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6DF-8A70-4C67-9C78-1FD65B888AB4}"/>
              </a:ext>
            </a:extLst>
          </p:cNvPr>
          <p:cNvSpPr>
            <a:spLocks noGrp="1"/>
          </p:cNvSpPr>
          <p:nvPr>
            <p:ph type="title"/>
          </p:nvPr>
        </p:nvSpPr>
        <p:spPr/>
        <p:txBody>
          <a:bodyPr/>
          <a:lstStyle/>
          <a:p>
            <a:r>
              <a:rPr lang="en-US" dirty="0"/>
              <a:t>Machine Learning</a:t>
            </a:r>
          </a:p>
        </p:txBody>
      </p:sp>
      <p:sp>
        <p:nvSpPr>
          <p:cNvPr id="4" name="Content Placeholder 2">
            <a:extLst>
              <a:ext uri="{FF2B5EF4-FFF2-40B4-BE49-F238E27FC236}">
                <a16:creationId xmlns:a16="http://schemas.microsoft.com/office/drawing/2014/main" id="{C9DCA6CF-4BC0-4DB1-BB90-2ECECB81B9B2}"/>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25000"/>
              </a:lnSpc>
            </a:pPr>
            <a:r>
              <a:rPr lang="en-US" b="0" kern="0" dirty="0">
                <a:solidFill>
                  <a:srgbClr val="000000"/>
                </a:solidFill>
              </a:rPr>
              <a:t>Example of Algorithms:</a:t>
            </a:r>
          </a:p>
          <a:p>
            <a:pPr lvl="1">
              <a:lnSpc>
                <a:spcPct val="125000"/>
              </a:lnSpc>
            </a:pPr>
            <a:r>
              <a:rPr lang="en-US" kern="0" dirty="0">
                <a:solidFill>
                  <a:srgbClr val="000000"/>
                </a:solidFill>
              </a:rPr>
              <a:t>Classification</a:t>
            </a:r>
            <a:r>
              <a:rPr lang="en-US" b="0" kern="0" dirty="0">
                <a:solidFill>
                  <a:srgbClr val="000000"/>
                </a:solidFill>
              </a:rPr>
              <a:t>: Assign a category to each item </a:t>
            </a:r>
          </a:p>
          <a:p>
            <a:pPr lvl="1">
              <a:lnSpc>
                <a:spcPct val="125000"/>
              </a:lnSpc>
            </a:pPr>
            <a:r>
              <a:rPr lang="en-US" kern="0" dirty="0">
                <a:solidFill>
                  <a:srgbClr val="000000"/>
                </a:solidFill>
              </a:rPr>
              <a:t>Regression</a:t>
            </a:r>
            <a:r>
              <a:rPr lang="en-US" b="0" kern="0" dirty="0">
                <a:solidFill>
                  <a:srgbClr val="000000"/>
                </a:solidFill>
              </a:rPr>
              <a:t>: Predict a real value for each item</a:t>
            </a:r>
          </a:p>
          <a:p>
            <a:pPr lvl="1">
              <a:lnSpc>
                <a:spcPct val="125000"/>
              </a:lnSpc>
            </a:pPr>
            <a:r>
              <a:rPr lang="en-US" kern="0" dirty="0">
                <a:solidFill>
                  <a:srgbClr val="000000"/>
                </a:solidFill>
              </a:rPr>
              <a:t>Ranking</a:t>
            </a:r>
            <a:r>
              <a:rPr lang="en-US" b="0" kern="0" dirty="0">
                <a:solidFill>
                  <a:srgbClr val="000000"/>
                </a:solidFill>
              </a:rPr>
              <a:t>: Order items according to some criterion</a:t>
            </a:r>
          </a:p>
          <a:p>
            <a:pPr lvl="1">
              <a:lnSpc>
                <a:spcPct val="125000"/>
              </a:lnSpc>
            </a:pPr>
            <a:r>
              <a:rPr lang="en-US" kern="0" dirty="0">
                <a:solidFill>
                  <a:srgbClr val="000000"/>
                </a:solidFill>
              </a:rPr>
              <a:t>Clustering</a:t>
            </a:r>
            <a:r>
              <a:rPr lang="en-US" b="0" kern="0" dirty="0">
                <a:solidFill>
                  <a:srgbClr val="000000"/>
                </a:solidFill>
              </a:rPr>
              <a:t>: Partition items into homogeneous groups</a:t>
            </a:r>
          </a:p>
          <a:p>
            <a:pPr lvl="1">
              <a:lnSpc>
                <a:spcPct val="125000"/>
              </a:lnSpc>
            </a:pPr>
            <a:r>
              <a:rPr lang="en-US" kern="0" dirty="0">
                <a:solidFill>
                  <a:srgbClr val="000000"/>
                </a:solidFill>
              </a:rPr>
              <a:t>Dimensionality</a:t>
            </a:r>
            <a:r>
              <a:rPr lang="en-US" b="0" kern="0" dirty="0">
                <a:solidFill>
                  <a:srgbClr val="000000"/>
                </a:solidFill>
              </a:rPr>
              <a:t> </a:t>
            </a:r>
            <a:r>
              <a:rPr lang="en-US" kern="0" dirty="0">
                <a:solidFill>
                  <a:srgbClr val="000000"/>
                </a:solidFill>
              </a:rPr>
              <a:t>reduction</a:t>
            </a:r>
            <a:r>
              <a:rPr lang="en-US" b="0" kern="0" dirty="0">
                <a:solidFill>
                  <a:srgbClr val="000000"/>
                </a:solidFill>
              </a:rPr>
              <a:t>: Transform an initial representation of items into a lower-dimensional representation while preserving some properties</a:t>
            </a:r>
          </a:p>
          <a:p>
            <a:pPr lvl="0"/>
            <a:endParaRPr lang="en-US" b="0" kern="0" dirty="0">
              <a:solidFill>
                <a:srgbClr val="000000"/>
              </a:solidFill>
            </a:endParaRPr>
          </a:p>
        </p:txBody>
      </p:sp>
    </p:spTree>
    <p:extLst>
      <p:ext uri="{BB962C8B-B14F-4D97-AF65-F5344CB8AC3E}">
        <p14:creationId xmlns:p14="http://schemas.microsoft.com/office/powerpoint/2010/main" val="245900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090d25c7-6044-4eee-9aff-7688c86b5c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74D5-432E-4F8F-927C-8E01D990B98E}"/>
              </a:ext>
            </a:extLst>
          </p:cNvPr>
          <p:cNvSpPr>
            <a:spLocks noGrp="1"/>
          </p:cNvSpPr>
          <p:nvPr>
            <p:ph type="title"/>
          </p:nvPr>
        </p:nvSpPr>
        <p:spPr/>
        <p:txBody>
          <a:bodyPr/>
          <a:lstStyle/>
          <a:p>
            <a:r>
              <a:rPr lang="en-US" dirty="0"/>
              <a:t>Machine Learning</a:t>
            </a:r>
          </a:p>
        </p:txBody>
      </p:sp>
      <p:pic>
        <p:nvPicPr>
          <p:cNvPr id="5" name="Picture 4" descr="A screenshot of a cell phone screen with text&#10;&#10;Description automatically generated">
            <a:extLst>
              <a:ext uri="{FF2B5EF4-FFF2-40B4-BE49-F238E27FC236}">
                <a16:creationId xmlns:a16="http://schemas.microsoft.com/office/drawing/2014/main" id="{AB89192D-19F5-4B8A-8489-C2C022642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91" y="991872"/>
            <a:ext cx="7520221" cy="5817077"/>
          </a:xfrm>
          <a:prstGeom prst="rect">
            <a:avLst/>
          </a:prstGeom>
        </p:spPr>
      </p:pic>
    </p:spTree>
    <p:extLst>
      <p:ext uri="{BB962C8B-B14F-4D97-AF65-F5344CB8AC3E}">
        <p14:creationId xmlns:p14="http://schemas.microsoft.com/office/powerpoint/2010/main" val="1373100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1fe5bcda-e383-4816-9e68-8404c1912fb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45-ED3B-4BEA-9165-81368ED66D9F}"/>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F2470E07-C683-4AB8-AA7D-FF6DB2236BD1}"/>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What are examples of business use cases for machine learning algorithms?</a:t>
            </a:r>
          </a:p>
        </p:txBody>
      </p:sp>
      <p:pic>
        <p:nvPicPr>
          <p:cNvPr id="5" name="Picture 4" descr="Question">
            <a:extLst>
              <a:ext uri="{FF2B5EF4-FFF2-40B4-BE49-F238E27FC236}">
                <a16:creationId xmlns:a16="http://schemas.microsoft.com/office/drawing/2014/main" id="{83A0469E-4209-44F6-96D9-62D1E08D82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57420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4b4710d2-92b3-4d93-912f-56ea09fa7c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ACAA-F5BD-4EDD-B899-A9D92CAEAAAD}"/>
              </a:ext>
            </a:extLst>
          </p:cNvPr>
          <p:cNvSpPr>
            <a:spLocks noGrp="1"/>
          </p:cNvSpPr>
          <p:nvPr>
            <p:ph type="title"/>
          </p:nvPr>
        </p:nvSpPr>
        <p:spPr/>
        <p:txBody>
          <a:bodyPr/>
          <a:lstStyle/>
          <a:p>
            <a:r>
              <a:rPr lang="en-US" dirty="0"/>
              <a:t>Lesson 3: Media Processing</a:t>
            </a:r>
          </a:p>
        </p:txBody>
      </p:sp>
      <p:sp>
        <p:nvSpPr>
          <p:cNvPr id="3" name="Text Placeholder 2">
            <a:extLst>
              <a:ext uri="{FF2B5EF4-FFF2-40B4-BE49-F238E27FC236}">
                <a16:creationId xmlns:a16="http://schemas.microsoft.com/office/drawing/2014/main" id="{C333FCA9-4D9F-4457-9744-D977564E728E}"/>
              </a:ext>
            </a:extLst>
          </p:cNvPr>
          <p:cNvSpPr>
            <a:spLocks noGrp="1"/>
          </p:cNvSpPr>
          <p:nvPr>
            <p:ph type="body" idx="1"/>
          </p:nvPr>
        </p:nvSpPr>
        <p:spPr/>
        <p:txBody>
          <a:bodyPr/>
          <a:lstStyle/>
          <a:p>
            <a:r>
              <a:rPr lang="en-US" dirty="0"/>
              <a:t>Media Services
Computer Vision API</a:t>
            </a:r>
          </a:p>
        </p:txBody>
      </p:sp>
    </p:spTree>
    <p:extLst>
      <p:ext uri="{BB962C8B-B14F-4D97-AF65-F5344CB8AC3E}">
        <p14:creationId xmlns:p14="http://schemas.microsoft.com/office/powerpoint/2010/main" val="1389732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89175fe1-8fdc-4c1a-bea9-24359f82d9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E36A-E4A3-404A-8A60-A018C61636D2}"/>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D19451FE-F69C-4BBE-AD65-3DC2B3D8F0EE}"/>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Traditional video management and delivery challenges:</a:t>
            </a:r>
          </a:p>
          <a:p>
            <a:pPr lvl="1"/>
            <a:r>
              <a:rPr lang="en-US" b="0" kern="0" dirty="0">
                <a:solidFill>
                  <a:srgbClr val="000000"/>
                </a:solidFill>
              </a:rPr>
              <a:t>Infrastructure costs:</a:t>
            </a:r>
          </a:p>
          <a:p>
            <a:pPr lvl="2"/>
            <a:r>
              <a:rPr lang="en-US" b="0" kern="0" dirty="0">
                <a:solidFill>
                  <a:srgbClr val="000000"/>
                </a:solidFill>
              </a:rPr>
              <a:t>Specifically, bandwidth and storage</a:t>
            </a:r>
          </a:p>
          <a:p>
            <a:pPr lvl="1"/>
            <a:r>
              <a:rPr lang="en-US" b="0" kern="0" dirty="0">
                <a:solidFill>
                  <a:srgbClr val="000000"/>
                </a:solidFill>
              </a:rPr>
              <a:t>Maintenance and management complexity:</a:t>
            </a:r>
          </a:p>
          <a:p>
            <a:pPr lvl="2"/>
            <a:r>
              <a:rPr lang="en-US" b="0" kern="0" dirty="0">
                <a:solidFill>
                  <a:srgbClr val="000000"/>
                </a:solidFill>
              </a:rPr>
              <a:t>How do you maintain millions of clips?</a:t>
            </a:r>
          </a:p>
          <a:p>
            <a:pPr lvl="1"/>
            <a:r>
              <a:rPr lang="en-US" b="0" kern="0" dirty="0">
                <a:solidFill>
                  <a:srgbClr val="000000"/>
                </a:solidFill>
              </a:rPr>
              <a:t>Monetizing content:</a:t>
            </a:r>
          </a:p>
          <a:p>
            <a:pPr lvl="2"/>
            <a:r>
              <a:rPr lang="en-US" b="0" kern="0" dirty="0">
                <a:solidFill>
                  <a:srgbClr val="000000"/>
                </a:solidFill>
              </a:rPr>
              <a:t>Can’t simply host a MP4 file out in the open</a:t>
            </a:r>
          </a:p>
          <a:p>
            <a:pPr lvl="1"/>
            <a:r>
              <a:rPr lang="en-US" b="0" kern="0" dirty="0">
                <a:solidFill>
                  <a:srgbClr val="000000"/>
                </a:solidFill>
              </a:rPr>
              <a:t>DRM:</a:t>
            </a:r>
          </a:p>
          <a:p>
            <a:pPr lvl="2"/>
            <a:r>
              <a:rPr lang="en-US" b="0" kern="0" dirty="0">
                <a:solidFill>
                  <a:srgbClr val="000000"/>
                </a:solidFill>
              </a:rPr>
              <a:t>How do you protect content from theft?</a:t>
            </a:r>
          </a:p>
          <a:p>
            <a:pPr lvl="1"/>
            <a:r>
              <a:rPr lang="en-US" b="0" kern="0" dirty="0">
                <a:solidFill>
                  <a:srgbClr val="000000"/>
                </a:solidFill>
              </a:rPr>
              <a:t>Security:</a:t>
            </a:r>
          </a:p>
          <a:p>
            <a:pPr lvl="2"/>
            <a:r>
              <a:rPr lang="en-US" b="0" kern="0" dirty="0">
                <a:solidFill>
                  <a:srgbClr val="000000"/>
                </a:solidFill>
              </a:rPr>
              <a:t>How do you protect privileged content?</a:t>
            </a:r>
          </a:p>
          <a:p>
            <a:pPr lvl="0"/>
            <a:endParaRPr lang="en-US" b="0" kern="0" dirty="0">
              <a:solidFill>
                <a:srgbClr val="000000"/>
              </a:solidFill>
            </a:endParaRPr>
          </a:p>
        </p:txBody>
      </p:sp>
    </p:spTree>
    <p:extLst>
      <p:ext uri="{BB962C8B-B14F-4D97-AF65-F5344CB8AC3E}">
        <p14:creationId xmlns:p14="http://schemas.microsoft.com/office/powerpoint/2010/main" val="365837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2de11403-5404-4120-b9dc-cc323a9c3b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02D36-A710-4DF2-8CA1-74B5CDACBA8D}"/>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BA36C950-C41A-405C-B83B-192724C5F31E}"/>
              </a:ext>
            </a:extLst>
          </p:cNvPr>
          <p:cNvSpPr>
            <a:spLocks noGrp="1"/>
          </p:cNvSpPr>
          <p:nvPr>
            <p:ph type="body" idx="1"/>
          </p:nvPr>
        </p:nvSpPr>
        <p:spPr/>
        <p:txBody>
          <a:bodyPr/>
          <a:lstStyle/>
          <a:p>
            <a:r>
              <a:rPr lang="en-US" dirty="0"/>
              <a:t>Bot Services
Machine Learning
Media Processing</a:t>
            </a:r>
          </a:p>
          <a:p>
            <a:r>
              <a:rPr lang="en-US" dirty="0"/>
              <a:t>Cognitive Services</a:t>
            </a:r>
          </a:p>
        </p:txBody>
      </p:sp>
    </p:spTree>
    <p:extLst>
      <p:ext uri="{BB962C8B-B14F-4D97-AF65-F5344CB8AC3E}">
        <p14:creationId xmlns:p14="http://schemas.microsoft.com/office/powerpoint/2010/main" val="126646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a85883db-65fe-44ff-bef2-146a2aa249f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66ED7-091F-48CF-9C55-736E8FB04EE3}"/>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Media Services</a:t>
            </a:r>
          </a:p>
        </p:txBody>
      </p:sp>
      <p:grpSp>
        <p:nvGrpSpPr>
          <p:cNvPr id="3" name="Group 2" descr="Various first-party and third-party components of Media Services">
            <a:extLst>
              <a:ext uri="{FF2B5EF4-FFF2-40B4-BE49-F238E27FC236}">
                <a16:creationId xmlns:a16="http://schemas.microsoft.com/office/drawing/2014/main" id="{99D73183-4705-4854-B09C-8521F61BCC70}"/>
              </a:ext>
            </a:extLst>
          </p:cNvPr>
          <p:cNvGrpSpPr/>
          <p:nvPr/>
        </p:nvGrpSpPr>
        <p:grpSpPr>
          <a:xfrm>
            <a:off x="319881" y="1441014"/>
            <a:ext cx="8686800" cy="3761920"/>
            <a:chOff x="319881" y="1441014"/>
            <a:chExt cx="8686800" cy="3761920"/>
          </a:xfrm>
        </p:grpSpPr>
        <p:sp>
          <p:nvSpPr>
            <p:cNvPr id="37" name="Rectangle 36">
              <a:extLst>
                <a:ext uri="{FF2B5EF4-FFF2-40B4-BE49-F238E27FC236}">
                  <a16:creationId xmlns:a16="http://schemas.microsoft.com/office/drawing/2014/main" id="{FFFAAB17-EAD7-4A56-A084-295E3479F677}"/>
                </a:ext>
              </a:extLst>
            </p:cNvPr>
            <p:cNvSpPr/>
            <p:nvPr/>
          </p:nvSpPr>
          <p:spPr>
            <a:xfrm>
              <a:off x="334414" y="2076712"/>
              <a:ext cx="6837296" cy="288198"/>
            </a:xfrm>
            <a:prstGeom prst="rect">
              <a:avLst/>
            </a:prstGeom>
            <a:solidFill>
              <a:srgbClr val="FFFFFF">
                <a:lumMod val="50000"/>
              </a:srgbClr>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defRPr/>
              </a:pPr>
              <a:r>
                <a:rPr lang="en-US" sz="1600" b="0" kern="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REST APIs</a:t>
              </a:r>
            </a:p>
          </p:txBody>
        </p:sp>
        <p:sp>
          <p:nvSpPr>
            <p:cNvPr id="38" name="Rectangle 37">
              <a:extLst>
                <a:ext uri="{FF2B5EF4-FFF2-40B4-BE49-F238E27FC236}">
                  <a16:creationId xmlns:a16="http://schemas.microsoft.com/office/drawing/2014/main" id="{BB9814D0-212A-4103-BC54-AB6C4E137F65}"/>
                </a:ext>
              </a:extLst>
            </p:cNvPr>
            <p:cNvSpPr/>
            <p:nvPr/>
          </p:nvSpPr>
          <p:spPr>
            <a:xfrm>
              <a:off x="322642" y="1441014"/>
              <a:ext cx="6841420" cy="551238"/>
            </a:xfrm>
            <a:prstGeom prst="rect">
              <a:avLst/>
            </a:prstGeom>
            <a:solidFill>
              <a:srgbClr val="FFBE0A"/>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“Build-On” Media Partners and Customers</a:t>
              </a:r>
            </a:p>
          </p:txBody>
        </p:sp>
        <p:sp>
          <p:nvSpPr>
            <p:cNvPr id="39" name="Rectangle 38">
              <a:extLst>
                <a:ext uri="{FF2B5EF4-FFF2-40B4-BE49-F238E27FC236}">
                  <a16:creationId xmlns:a16="http://schemas.microsoft.com/office/drawing/2014/main" id="{48B1590D-9705-4183-A9CB-5E96E12F1767}"/>
                </a:ext>
              </a:extLst>
            </p:cNvPr>
            <p:cNvSpPr/>
            <p:nvPr/>
          </p:nvSpPr>
          <p:spPr>
            <a:xfrm rot="16200000">
              <a:off x="6677570" y="3603791"/>
              <a:ext cx="1645952" cy="509435"/>
            </a:xfrm>
            <a:prstGeom prst="rect">
              <a:avLst/>
            </a:prstGeom>
            <a:solidFill>
              <a:srgbClr val="737373"/>
            </a:solidFill>
            <a:ln w="10795"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r>
                <a:rPr kumimoji="0" lang="en-US" sz="1600" b="0" i="0" u="none" strike="noStrike" kern="0" cap="none" spc="-102" normalizeH="0" baseline="0" noProof="0" dirty="0">
                  <a:ln w="3175">
                    <a:noFill/>
                  </a:ln>
                  <a:solidFill>
                    <a:srgbClr val="FFFFFF"/>
                  </a:solidFill>
                  <a:effectLst/>
                  <a:uLnTx/>
                  <a:uFillTx/>
                  <a:latin typeface="Segoe UI Semilight" panose="020B0402040204020203" pitchFamily="34" charset="0"/>
                  <a:cs typeface="Segoe UI Semilight" panose="020B0402040204020203" pitchFamily="34" charset="0"/>
                </a:rPr>
                <a:t>Azure CDN</a:t>
              </a:r>
            </a:p>
          </p:txBody>
        </p:sp>
        <p:sp>
          <p:nvSpPr>
            <p:cNvPr id="40" name="Rectangle 39">
              <a:extLst>
                <a:ext uri="{FF2B5EF4-FFF2-40B4-BE49-F238E27FC236}">
                  <a16:creationId xmlns:a16="http://schemas.microsoft.com/office/drawing/2014/main" id="{587A7A93-EF92-4B88-9EFA-FD47FECB5CAA}"/>
                </a:ext>
              </a:extLst>
            </p:cNvPr>
            <p:cNvSpPr/>
            <p:nvPr/>
          </p:nvSpPr>
          <p:spPr>
            <a:xfrm>
              <a:off x="334404" y="2479904"/>
              <a:ext cx="6830909" cy="2038040"/>
            </a:xfrm>
            <a:prstGeom prst="rect">
              <a:avLst/>
            </a:prstGeom>
            <a:solidFill>
              <a:srgbClr val="D83B01"/>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ctr" defTabSz="1242631"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00000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TextBox 8">
              <a:extLst>
                <a:ext uri="{FF2B5EF4-FFF2-40B4-BE49-F238E27FC236}">
                  <a16:creationId xmlns:a16="http://schemas.microsoft.com/office/drawing/2014/main" id="{D259EFFC-1DEA-45A1-B4B5-2F525260ABE2}"/>
                </a:ext>
              </a:extLst>
            </p:cNvPr>
            <p:cNvSpPr txBox="1"/>
            <p:nvPr/>
          </p:nvSpPr>
          <p:spPr>
            <a:xfrm>
              <a:off x="401658" y="2487810"/>
              <a:ext cx="1700715" cy="278792"/>
            </a:xfrm>
            <a:prstGeom prst="rect">
              <a:avLst/>
            </a:prstGeom>
            <a:noFill/>
          </p:spPr>
          <p:txBody>
            <a:bodyPr wrap="square" lIns="93213" tIns="46608" rIns="93213" bIns="46608"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fontAlgn="auto">
                <a:spcBef>
                  <a:spcPts val="0"/>
                </a:spcBef>
                <a:spcAft>
                  <a:spcPts val="0"/>
                </a:spcAft>
              </a:pPr>
              <a:r>
                <a:rPr lang="en-US" sz="1200" b="0" spc="-102" dirty="0">
                  <a:ln w="3175">
                    <a:noFill/>
                  </a:ln>
                  <a:gradFill flip="none" rotWithShape="1">
                    <a:gsLst>
                      <a:gs pos="0">
                        <a:srgbClr val="FFFFFF"/>
                      </a:gs>
                      <a:gs pos="86000">
                        <a:srgbClr val="FFFFFF"/>
                      </a:gs>
                    </a:gsLst>
                    <a:lin ang="5400000" scaled="0"/>
                    <a:tileRect/>
                  </a:gradFill>
                  <a:latin typeface="Segoe UI Semilight" panose="020B0402040204020203" pitchFamily="34" charset="0"/>
                  <a:cs typeface="Segoe UI Semilight" panose="020B0402040204020203" pitchFamily="34" charset="0"/>
                </a:rPr>
                <a:t>Media Services</a:t>
              </a:r>
            </a:p>
          </p:txBody>
        </p:sp>
        <p:sp>
          <p:nvSpPr>
            <p:cNvPr id="42" name="Rectangle 41">
              <a:extLst>
                <a:ext uri="{FF2B5EF4-FFF2-40B4-BE49-F238E27FC236}">
                  <a16:creationId xmlns:a16="http://schemas.microsoft.com/office/drawing/2014/main" id="{8EAA564F-1F00-4445-BDF3-34D65F340963}"/>
                </a:ext>
              </a:extLst>
            </p:cNvPr>
            <p:cNvSpPr/>
            <p:nvPr/>
          </p:nvSpPr>
          <p:spPr>
            <a:xfrm>
              <a:off x="7825824" y="4768689"/>
              <a:ext cx="1079631" cy="411003"/>
            </a:xfrm>
            <a:prstGeom prst="rect">
              <a:avLst/>
            </a:prstGeom>
            <a:solidFill>
              <a:srgbClr val="008FCF"/>
            </a:solidFill>
            <a:ln w="381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Adaptive Streaming</a:t>
              </a:r>
            </a:p>
            <a:p>
              <a:pPr defTabSz="1242631" fontAlgn="auto">
                <a:lnSpc>
                  <a:spcPct val="90000"/>
                </a:lnSpc>
                <a:spcBef>
                  <a:spcPts val="0"/>
                </a:spcBef>
                <a:spcAft>
                  <a:spcPts val="0"/>
                </a:spcAft>
                <a:defRPr/>
              </a:pPr>
              <a:r>
                <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Porting Kits</a:t>
              </a:r>
            </a:p>
          </p:txBody>
        </p:sp>
        <p:sp>
          <p:nvSpPr>
            <p:cNvPr id="43" name="Rectangle 42">
              <a:extLst>
                <a:ext uri="{FF2B5EF4-FFF2-40B4-BE49-F238E27FC236}">
                  <a16:creationId xmlns:a16="http://schemas.microsoft.com/office/drawing/2014/main" id="{AA456124-CE88-4590-A63C-5CAE6B75129F}"/>
                </a:ext>
              </a:extLst>
            </p:cNvPr>
            <p:cNvSpPr/>
            <p:nvPr/>
          </p:nvSpPr>
          <p:spPr>
            <a:xfrm>
              <a:off x="1274046"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4" name="Rectangle 43">
              <a:extLst>
                <a:ext uri="{FF2B5EF4-FFF2-40B4-BE49-F238E27FC236}">
                  <a16:creationId xmlns:a16="http://schemas.microsoft.com/office/drawing/2014/main" id="{77A2A6D1-71C3-4357-A3D8-54586D470A7A}"/>
                </a:ext>
              </a:extLst>
            </p:cNvPr>
            <p:cNvSpPr/>
            <p:nvPr/>
          </p:nvSpPr>
          <p:spPr>
            <a:xfrm rot="16200000">
              <a:off x="6739695" y="1948840"/>
              <a:ext cx="1521718" cy="509435"/>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1242631">
                <a:defRPr/>
              </a:pPr>
              <a:r>
                <a:rPr lang="en-US" sz="1600" b="0" spc="-102" dirty="0">
                  <a:ln w="3175">
                    <a:noFill/>
                  </a:ln>
                  <a:solidFill>
                    <a:srgbClr val="000000"/>
                  </a:solidFill>
                  <a:latin typeface="Segoe UI Semilight" panose="020B0402040204020203" pitchFamily="34" charset="0"/>
                  <a:cs typeface="Segoe UI Semilight" panose="020B0402040204020203" pitchFamily="34" charset="0"/>
                </a:rPr>
                <a:t>Partner  CDNs </a:t>
              </a:r>
            </a:p>
          </p:txBody>
        </p:sp>
        <p:sp>
          <p:nvSpPr>
            <p:cNvPr id="45" name="TextBox 12">
              <a:extLst>
                <a:ext uri="{FF2B5EF4-FFF2-40B4-BE49-F238E27FC236}">
                  <a16:creationId xmlns:a16="http://schemas.microsoft.com/office/drawing/2014/main" id="{8F9242DF-39ED-4B03-8946-EC390389DCA6}"/>
                </a:ext>
              </a:extLst>
            </p:cNvPr>
            <p:cNvSpPr txBox="1"/>
            <p:nvPr/>
          </p:nvSpPr>
          <p:spPr>
            <a:xfrm>
              <a:off x="7245827" y="4727142"/>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Origin</a:t>
              </a:r>
            </a:p>
          </p:txBody>
        </p:sp>
        <p:sp>
          <p:nvSpPr>
            <p:cNvPr id="46" name="TextBox 13">
              <a:extLst>
                <a:ext uri="{FF2B5EF4-FFF2-40B4-BE49-F238E27FC236}">
                  <a16:creationId xmlns:a16="http://schemas.microsoft.com/office/drawing/2014/main" id="{726D5A52-8293-4359-B0B7-A2AC2B06A9EE}"/>
                </a:ext>
              </a:extLst>
            </p:cNvPr>
            <p:cNvSpPr txBox="1"/>
            <p:nvPr/>
          </p:nvSpPr>
          <p:spPr>
            <a:xfrm>
              <a:off x="7245825" y="4954919"/>
              <a:ext cx="509437" cy="248015"/>
            </a:xfrm>
            <a:prstGeom prst="rect">
              <a:avLst/>
            </a:prstGeom>
            <a:solidFill>
              <a:srgbClr val="00B0F0"/>
            </a:solidFill>
          </p:spPr>
          <p:txBody>
            <a:bodyPr wrap="square" lIns="0" tIns="46608" rIns="0" bIns="46608" rtlCol="0" anchor="ctr" anchorCtr="1">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2136" fontAlgn="auto">
                <a:spcBef>
                  <a:spcPts val="0"/>
                </a:spcBef>
                <a:spcAft>
                  <a:spcPts val="0"/>
                </a:spcAft>
                <a:defRPr/>
              </a:pPr>
              <a:r>
                <a:rPr lang="en-US" sz="1000" b="0" kern="0" dirty="0">
                  <a:solidFill>
                    <a:srgbClr val="FFFFFF"/>
                  </a:solidFill>
                  <a:latin typeface="Segoe UI Semilight" panose="020B0402040204020203" pitchFamily="34" charset="0"/>
                  <a:cs typeface="Segoe UI Semilight" panose="020B0402040204020203" pitchFamily="34" charset="0"/>
                </a:rPr>
                <a:t>Caching</a:t>
              </a:r>
            </a:p>
          </p:txBody>
        </p:sp>
        <p:sp>
          <p:nvSpPr>
            <p:cNvPr id="47" name="Rectangle 46">
              <a:extLst>
                <a:ext uri="{FF2B5EF4-FFF2-40B4-BE49-F238E27FC236}">
                  <a16:creationId xmlns:a16="http://schemas.microsoft.com/office/drawing/2014/main" id="{8B34EFA1-3758-4A33-B4C0-6D444C03177F}"/>
                </a:ext>
              </a:extLst>
            </p:cNvPr>
            <p:cNvSpPr/>
            <p:nvPr/>
          </p:nvSpPr>
          <p:spPr bwMode="auto">
            <a:xfrm>
              <a:off x="319881" y="4603879"/>
              <a:ext cx="6825534" cy="586908"/>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algn="ctr" defTabSz="931829">
                <a:defRPr/>
              </a:pPr>
              <a:endParaRPr lang="en-US" sz="1400" b="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48" name="Rectangle 47">
              <a:extLst>
                <a:ext uri="{FF2B5EF4-FFF2-40B4-BE49-F238E27FC236}">
                  <a16:creationId xmlns:a16="http://schemas.microsoft.com/office/drawing/2014/main" id="{129C891C-9F6E-4A7B-B6FA-0A69F37CDE49}"/>
                </a:ext>
              </a:extLst>
            </p:cNvPr>
            <p:cNvSpPr/>
            <p:nvPr/>
          </p:nvSpPr>
          <p:spPr>
            <a:xfrm>
              <a:off x="1276434"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9" name="TextBox 16">
              <a:extLst>
                <a:ext uri="{FF2B5EF4-FFF2-40B4-BE49-F238E27FC236}">
                  <a16:creationId xmlns:a16="http://schemas.microsoft.com/office/drawing/2014/main" id="{6396ED21-B588-4F73-B7CB-63E5EBFC3D88}"/>
                </a:ext>
              </a:extLst>
            </p:cNvPr>
            <p:cNvSpPr txBox="1"/>
            <p:nvPr/>
          </p:nvSpPr>
          <p:spPr>
            <a:xfrm>
              <a:off x="1317004" y="2749787"/>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Secure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Ingest</a:t>
              </a:r>
            </a:p>
          </p:txBody>
        </p:sp>
        <p:sp>
          <p:nvSpPr>
            <p:cNvPr id="50" name="TextBox 17">
              <a:extLst>
                <a:ext uri="{FF2B5EF4-FFF2-40B4-BE49-F238E27FC236}">
                  <a16:creationId xmlns:a16="http://schemas.microsoft.com/office/drawing/2014/main" id="{9D42FCFB-1ABD-4D80-8745-C46689C12242}"/>
                </a:ext>
              </a:extLst>
            </p:cNvPr>
            <p:cNvSpPr txBox="1"/>
            <p:nvPr/>
          </p:nvSpPr>
          <p:spPr>
            <a:xfrm>
              <a:off x="1314615" y="3499717"/>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Media Job </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Scheduling</a:t>
              </a:r>
            </a:p>
          </p:txBody>
        </p:sp>
        <p:sp>
          <p:nvSpPr>
            <p:cNvPr id="51" name="Rectangle 50">
              <a:extLst>
                <a:ext uri="{FF2B5EF4-FFF2-40B4-BE49-F238E27FC236}">
                  <a16:creationId xmlns:a16="http://schemas.microsoft.com/office/drawing/2014/main" id="{038E888E-BD1F-4594-B5D2-46362E531DD2}"/>
                </a:ext>
              </a:extLst>
            </p:cNvPr>
            <p:cNvSpPr/>
            <p:nvPr/>
          </p:nvSpPr>
          <p:spPr>
            <a:xfrm>
              <a:off x="217728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5F5570AD-16AA-4312-8AF7-63E2C5921816}"/>
                </a:ext>
              </a:extLst>
            </p:cNvPr>
            <p:cNvSpPr/>
            <p:nvPr/>
          </p:nvSpPr>
          <p:spPr>
            <a:xfrm>
              <a:off x="3081468"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3" name="TextBox 20">
              <a:extLst>
                <a:ext uri="{FF2B5EF4-FFF2-40B4-BE49-F238E27FC236}">
                  <a16:creationId xmlns:a16="http://schemas.microsoft.com/office/drawing/2014/main" id="{542469CA-4375-4495-9CCC-C527F2C35EB9}"/>
                </a:ext>
              </a:extLst>
            </p:cNvPr>
            <p:cNvSpPr txBox="1"/>
            <p:nvPr/>
          </p:nvSpPr>
          <p:spPr>
            <a:xfrm>
              <a:off x="2201543" y="2755488"/>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Encoding</a:t>
              </a:r>
            </a:p>
          </p:txBody>
        </p:sp>
        <p:sp>
          <p:nvSpPr>
            <p:cNvPr id="54" name="TextBox 21">
              <a:extLst>
                <a:ext uri="{FF2B5EF4-FFF2-40B4-BE49-F238E27FC236}">
                  <a16:creationId xmlns:a16="http://schemas.microsoft.com/office/drawing/2014/main" id="{D6E929C7-58A8-4733-B31C-103BF0AF0480}"/>
                </a:ext>
              </a:extLst>
            </p:cNvPr>
            <p:cNvSpPr txBox="1"/>
            <p:nvPr/>
          </p:nvSpPr>
          <p:spPr>
            <a:xfrm>
              <a:off x="3102674" y="3520300"/>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Content</a:t>
              </a:r>
              <a:b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b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Protection</a:t>
              </a:r>
            </a:p>
          </p:txBody>
        </p:sp>
        <p:sp>
          <p:nvSpPr>
            <p:cNvPr id="55" name="Rectangle 54">
              <a:extLst>
                <a:ext uri="{FF2B5EF4-FFF2-40B4-BE49-F238E27FC236}">
                  <a16:creationId xmlns:a16="http://schemas.microsoft.com/office/drawing/2014/main" id="{DDC60333-EA52-4236-B642-E14190BBAC4C}"/>
                </a:ext>
              </a:extLst>
            </p:cNvPr>
            <p:cNvSpPr/>
            <p:nvPr/>
          </p:nvSpPr>
          <p:spPr>
            <a:xfrm>
              <a:off x="1289031" y="4231222"/>
              <a:ext cx="5325901" cy="254829"/>
            </a:xfrm>
            <a:prstGeom prst="rect">
              <a:avLst/>
            </a:prstGeom>
            <a:solidFill>
              <a:srgbClr val="FFC000"/>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spcBef>
                  <a:spcPts val="0"/>
                </a:spcBef>
                <a:spcAft>
                  <a:spcPts val="0"/>
                </a:spcAft>
                <a:defRPr/>
              </a:pPr>
              <a:endParaRPr lang="en-US" sz="1000" b="0" u="sng" kern="0"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56" name="Rectangle 55">
              <a:extLst>
                <a:ext uri="{FF2B5EF4-FFF2-40B4-BE49-F238E27FC236}">
                  <a16:creationId xmlns:a16="http://schemas.microsoft.com/office/drawing/2014/main" id="{7EBE74F2-724D-41B2-B382-F594F5CC3C99}"/>
                </a:ext>
              </a:extLst>
            </p:cNvPr>
            <p:cNvSpPr/>
            <p:nvPr/>
          </p:nvSpPr>
          <p:spPr>
            <a:xfrm>
              <a:off x="3080514"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7" name="TextBox 24">
              <a:extLst>
                <a:ext uri="{FF2B5EF4-FFF2-40B4-BE49-F238E27FC236}">
                  <a16:creationId xmlns:a16="http://schemas.microsoft.com/office/drawing/2014/main" id="{A58AA632-2F65-4111-BF06-EE34FC8B724F}"/>
                </a:ext>
              </a:extLst>
            </p:cNvPr>
            <p:cNvSpPr txBox="1"/>
            <p:nvPr/>
          </p:nvSpPr>
          <p:spPr>
            <a:xfrm>
              <a:off x="3093640" y="2753588"/>
              <a:ext cx="69920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On-Demand</a:t>
              </a:r>
            </a:p>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Origin</a:t>
              </a:r>
            </a:p>
          </p:txBody>
        </p:sp>
        <p:sp>
          <p:nvSpPr>
            <p:cNvPr id="58" name="Rectangle 57">
              <a:extLst>
                <a:ext uri="{FF2B5EF4-FFF2-40B4-BE49-F238E27FC236}">
                  <a16:creationId xmlns:a16="http://schemas.microsoft.com/office/drawing/2014/main" id="{19399FA6-F14D-4DB1-A8BA-670F0D4B2822}"/>
                </a:ext>
              </a:extLst>
            </p:cNvPr>
            <p:cNvSpPr/>
            <p:nvPr/>
          </p:nvSpPr>
          <p:spPr>
            <a:xfrm>
              <a:off x="4886983"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59" name="TextBox 26">
              <a:extLst>
                <a:ext uri="{FF2B5EF4-FFF2-40B4-BE49-F238E27FC236}">
                  <a16:creationId xmlns:a16="http://schemas.microsoft.com/office/drawing/2014/main" id="{69C18A51-1B45-47FD-8B4E-D84A936D77CB}"/>
                </a:ext>
              </a:extLst>
            </p:cNvPr>
            <p:cNvSpPr txBox="1"/>
            <p:nvPr/>
          </p:nvSpPr>
          <p:spPr>
            <a:xfrm>
              <a:off x="4911695" y="2764921"/>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Origin</a:t>
              </a:r>
            </a:p>
          </p:txBody>
        </p:sp>
        <p:sp>
          <p:nvSpPr>
            <p:cNvPr id="60" name="Rectangle 59">
              <a:extLst>
                <a:ext uri="{FF2B5EF4-FFF2-40B4-BE49-F238E27FC236}">
                  <a16:creationId xmlns:a16="http://schemas.microsoft.com/office/drawing/2014/main" id="{230E1B66-E20A-4A12-B750-F9FF1D704FAB}"/>
                </a:ext>
              </a:extLst>
            </p:cNvPr>
            <p:cNvSpPr/>
            <p:nvPr/>
          </p:nvSpPr>
          <p:spPr>
            <a:xfrm>
              <a:off x="4886493"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1" name="TextBox 28">
              <a:extLst>
                <a:ext uri="{FF2B5EF4-FFF2-40B4-BE49-F238E27FC236}">
                  <a16:creationId xmlns:a16="http://schemas.microsoft.com/office/drawing/2014/main" id="{E4625D15-B87A-4992-A664-2FCB0D414AC2}"/>
                </a:ext>
              </a:extLst>
            </p:cNvPr>
            <p:cNvSpPr txBox="1"/>
            <p:nvPr/>
          </p:nvSpPr>
          <p:spPr>
            <a:xfrm>
              <a:off x="4918722" y="35071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Analytics</a:t>
              </a:r>
            </a:p>
          </p:txBody>
        </p:sp>
        <p:sp>
          <p:nvSpPr>
            <p:cNvPr id="62" name="Rectangle 61">
              <a:extLst>
                <a:ext uri="{FF2B5EF4-FFF2-40B4-BE49-F238E27FC236}">
                  <a16:creationId xmlns:a16="http://schemas.microsoft.com/office/drawing/2014/main" id="{4E16BDE0-9E1B-429F-94BB-2DAD87406D92}"/>
                </a:ext>
              </a:extLst>
            </p:cNvPr>
            <p:cNvSpPr/>
            <p:nvPr/>
          </p:nvSpPr>
          <p:spPr>
            <a:xfrm>
              <a:off x="5790227"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3" name="Rectangle 62">
              <a:extLst>
                <a:ext uri="{FF2B5EF4-FFF2-40B4-BE49-F238E27FC236}">
                  <a16:creationId xmlns:a16="http://schemas.microsoft.com/office/drawing/2014/main" id="{E5D65D37-919A-4FCE-A934-19AA3B9E9217}"/>
                </a:ext>
              </a:extLst>
            </p:cNvPr>
            <p:cNvSpPr/>
            <p:nvPr/>
          </p:nvSpPr>
          <p:spPr>
            <a:xfrm>
              <a:off x="5788997"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4" name="TextBox 31">
              <a:extLst>
                <a:ext uri="{FF2B5EF4-FFF2-40B4-BE49-F238E27FC236}">
                  <a16:creationId xmlns:a16="http://schemas.microsoft.com/office/drawing/2014/main" id="{C1D0759E-30F6-479F-9007-5A5D8A42A2CA}"/>
                </a:ext>
              </a:extLst>
            </p:cNvPr>
            <p:cNvSpPr txBox="1"/>
            <p:nvPr/>
          </p:nvSpPr>
          <p:spPr>
            <a:xfrm>
              <a:off x="5833810" y="3521811"/>
              <a:ext cx="699205" cy="461665"/>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Identity Management</a:t>
              </a:r>
            </a:p>
          </p:txBody>
        </p:sp>
        <p:sp>
          <p:nvSpPr>
            <p:cNvPr id="65" name="Rectangle 64">
              <a:extLst>
                <a:ext uri="{FF2B5EF4-FFF2-40B4-BE49-F238E27FC236}">
                  <a16:creationId xmlns:a16="http://schemas.microsoft.com/office/drawing/2014/main" id="{8CCB5B3C-C4B0-458B-904C-1FF128F60D0D}"/>
                </a:ext>
              </a:extLst>
            </p:cNvPr>
            <p:cNvSpPr/>
            <p:nvPr/>
          </p:nvSpPr>
          <p:spPr>
            <a:xfrm>
              <a:off x="3983758" y="2718003"/>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6" name="Rectangle 65">
              <a:extLst>
                <a:ext uri="{FF2B5EF4-FFF2-40B4-BE49-F238E27FC236}">
                  <a16:creationId xmlns:a16="http://schemas.microsoft.com/office/drawing/2014/main" id="{5F172D89-51D0-4551-ADB0-06D32BB14070}"/>
                </a:ext>
              </a:extLst>
            </p:cNvPr>
            <p:cNvSpPr/>
            <p:nvPr/>
          </p:nvSpPr>
          <p:spPr>
            <a:xfrm>
              <a:off x="3983981" y="3484704"/>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7" name="TextBox 34">
              <a:extLst>
                <a:ext uri="{FF2B5EF4-FFF2-40B4-BE49-F238E27FC236}">
                  <a16:creationId xmlns:a16="http://schemas.microsoft.com/office/drawing/2014/main" id="{47CF0B49-BFF7-4146-A149-BA39D98E63DB}"/>
                </a:ext>
              </a:extLst>
            </p:cNvPr>
            <p:cNvSpPr txBox="1"/>
            <p:nvPr/>
          </p:nvSpPr>
          <p:spPr>
            <a:xfrm>
              <a:off x="4014394" y="2758656"/>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Ingest</a:t>
              </a:r>
            </a:p>
          </p:txBody>
        </p:sp>
        <p:sp>
          <p:nvSpPr>
            <p:cNvPr id="68" name="TextBox 35">
              <a:extLst>
                <a:ext uri="{FF2B5EF4-FFF2-40B4-BE49-F238E27FC236}">
                  <a16:creationId xmlns:a16="http://schemas.microsoft.com/office/drawing/2014/main" id="{66526B59-7C4D-46F5-B138-05924492A6F6}"/>
                </a:ext>
              </a:extLst>
            </p:cNvPr>
            <p:cNvSpPr txBox="1"/>
            <p:nvPr/>
          </p:nvSpPr>
          <p:spPr>
            <a:xfrm>
              <a:off x="4014384" y="3509271"/>
              <a:ext cx="791858"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Live Encoding</a:t>
              </a:r>
            </a:p>
          </p:txBody>
        </p:sp>
        <p:pic>
          <p:nvPicPr>
            <p:cNvPr id="69" name="Picture 68" descr="Calendar alt 512x512.png">
              <a:extLst>
                <a:ext uri="{FF2B5EF4-FFF2-40B4-BE49-F238E27FC236}">
                  <a16:creationId xmlns:a16="http://schemas.microsoft.com/office/drawing/2014/main" id="{2C9497FE-A609-47BF-B821-933828E5B0BC}"/>
                </a:ext>
              </a:extLst>
            </p:cNvPr>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49294" y="3871073"/>
              <a:ext cx="250482" cy="250480"/>
            </a:xfrm>
            <a:prstGeom prst="rect">
              <a:avLst/>
            </a:prstGeom>
            <a:solidFill>
              <a:srgbClr val="353535"/>
            </a:solidFill>
            <a:ln>
              <a:noFill/>
            </a:ln>
            <a:effectLst/>
            <a:extLst/>
          </p:spPr>
        </p:pic>
        <p:pic>
          <p:nvPicPr>
            <p:cNvPr id="70" name="Picture 69" descr="Cloud upload 512x512.png">
              <a:extLst>
                <a:ext uri="{FF2B5EF4-FFF2-40B4-BE49-F238E27FC236}">
                  <a16:creationId xmlns:a16="http://schemas.microsoft.com/office/drawing/2014/main" id="{21F3B4E7-DA21-4C19-AB6F-4280CDD2795A}"/>
                </a:ext>
              </a:extLst>
            </p:cNvPr>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314615" y="3082509"/>
              <a:ext cx="324726" cy="324726"/>
            </a:xfrm>
            <a:prstGeom prst="rect">
              <a:avLst/>
            </a:prstGeom>
            <a:solidFill>
              <a:srgbClr val="353535"/>
            </a:solidFill>
            <a:ln>
              <a:noFill/>
            </a:ln>
            <a:effectLst/>
            <a:extLst/>
          </p:spPr>
        </p:pic>
        <p:pic>
          <p:nvPicPr>
            <p:cNvPr id="71" name="Picture 70" descr="Radio 512x512.png">
              <a:extLst>
                <a:ext uri="{FF2B5EF4-FFF2-40B4-BE49-F238E27FC236}">
                  <a16:creationId xmlns:a16="http://schemas.microsoft.com/office/drawing/2014/main" id="{F76CA190-FE2B-4E5B-8009-D89789890DE6}"/>
                </a:ext>
              </a:extLst>
            </p:cNvPr>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31791" y="3095840"/>
              <a:ext cx="257252" cy="257252"/>
            </a:xfrm>
            <a:prstGeom prst="rect">
              <a:avLst/>
            </a:prstGeom>
            <a:solidFill>
              <a:srgbClr val="353535"/>
            </a:solidFill>
            <a:ln>
              <a:noFill/>
            </a:ln>
            <a:effectLst/>
            <a:extLst/>
          </p:spPr>
        </p:pic>
        <p:pic>
          <p:nvPicPr>
            <p:cNvPr id="72" name="Picture 71" descr="Shield 512x512.png">
              <a:extLst>
                <a:ext uri="{FF2B5EF4-FFF2-40B4-BE49-F238E27FC236}">
                  <a16:creationId xmlns:a16="http://schemas.microsoft.com/office/drawing/2014/main" id="{537AF9E3-51B5-4092-A824-98F15A0DD799}"/>
                </a:ext>
              </a:extLst>
            </p:cNvPr>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109470" y="3896472"/>
              <a:ext cx="251477" cy="251477"/>
            </a:xfrm>
            <a:prstGeom prst="rect">
              <a:avLst/>
            </a:prstGeom>
            <a:solidFill>
              <a:srgbClr val="353535"/>
            </a:solidFill>
            <a:ln>
              <a:noFill/>
            </a:ln>
            <a:effectLst/>
            <a:extLst/>
          </p:spPr>
        </p:pic>
        <p:pic>
          <p:nvPicPr>
            <p:cNvPr id="73" name="Picture 72" descr="Z axis rotation 512x512.png">
              <a:extLst>
                <a:ext uri="{FF2B5EF4-FFF2-40B4-BE49-F238E27FC236}">
                  <a16:creationId xmlns:a16="http://schemas.microsoft.com/office/drawing/2014/main" id="{CE466513-CC58-46C0-8262-A2F459CFBBDA}"/>
                </a:ext>
              </a:extLst>
            </p:cNvPr>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3997053" y="3885451"/>
              <a:ext cx="266565" cy="266565"/>
            </a:xfrm>
            <a:prstGeom prst="rect">
              <a:avLst/>
            </a:prstGeom>
            <a:solidFill>
              <a:srgbClr val="353535"/>
            </a:solidFill>
            <a:ln>
              <a:noFill/>
            </a:ln>
            <a:effectLst/>
            <a:extLst/>
          </p:spPr>
        </p:pic>
        <p:pic>
          <p:nvPicPr>
            <p:cNvPr id="74" name="Picture 73" descr="Chart 512x512.png">
              <a:extLst>
                <a:ext uri="{FF2B5EF4-FFF2-40B4-BE49-F238E27FC236}">
                  <a16:creationId xmlns:a16="http://schemas.microsoft.com/office/drawing/2014/main" id="{EAC7DC47-1502-4583-BC85-186D1BB8A0B8}"/>
                </a:ext>
              </a:extLst>
            </p:cNvPr>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918716" y="3897713"/>
              <a:ext cx="240543" cy="240543"/>
            </a:xfrm>
            <a:prstGeom prst="rect">
              <a:avLst/>
            </a:prstGeom>
            <a:solidFill>
              <a:srgbClr val="353535"/>
            </a:solidFill>
            <a:ln>
              <a:noFill/>
            </a:ln>
            <a:effectLst/>
            <a:extLst/>
          </p:spPr>
        </p:pic>
        <p:pic>
          <p:nvPicPr>
            <p:cNvPr id="75" name="Picture 74" descr="Eye 512x512.png">
              <a:extLst>
                <a:ext uri="{FF2B5EF4-FFF2-40B4-BE49-F238E27FC236}">
                  <a16:creationId xmlns:a16="http://schemas.microsoft.com/office/drawing/2014/main" id="{76382C72-D3B5-4B65-9966-A2659206A234}"/>
                </a:ext>
              </a:extLst>
            </p:cNvPr>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822402" y="3072599"/>
              <a:ext cx="326162" cy="326162"/>
            </a:xfrm>
            <a:prstGeom prst="rect">
              <a:avLst/>
            </a:prstGeom>
            <a:solidFill>
              <a:srgbClr val="353535"/>
            </a:solidFill>
            <a:ln>
              <a:noFill/>
            </a:ln>
            <a:effectLst/>
            <a:extLst/>
          </p:spPr>
        </p:pic>
        <p:grpSp>
          <p:nvGrpSpPr>
            <p:cNvPr id="76" name="Group 75">
              <a:extLst>
                <a:ext uri="{FF2B5EF4-FFF2-40B4-BE49-F238E27FC236}">
                  <a16:creationId xmlns:a16="http://schemas.microsoft.com/office/drawing/2014/main" id="{8C1DC3EF-4B8D-4CBF-80A8-20E0050BC865}"/>
                </a:ext>
              </a:extLst>
            </p:cNvPr>
            <p:cNvGrpSpPr/>
            <p:nvPr/>
          </p:nvGrpSpPr>
          <p:grpSpPr>
            <a:xfrm>
              <a:off x="7825825" y="1446448"/>
              <a:ext cx="1089179" cy="545805"/>
              <a:chOff x="10271950" y="1020442"/>
              <a:chExt cx="1414113" cy="708635"/>
            </a:xfrm>
            <a:solidFill>
              <a:srgbClr val="008FCF"/>
            </a:solidFill>
          </p:grpSpPr>
          <p:sp>
            <p:nvSpPr>
              <p:cNvPr id="77" name="Rectangle 76">
                <a:extLst>
                  <a:ext uri="{FF2B5EF4-FFF2-40B4-BE49-F238E27FC236}">
                    <a16:creationId xmlns:a16="http://schemas.microsoft.com/office/drawing/2014/main" id="{0B5ECCB9-060F-4609-AFB9-522F416139C8}"/>
                  </a:ext>
                </a:extLst>
              </p:cNvPr>
              <p:cNvSpPr/>
              <p:nvPr/>
            </p:nvSpPr>
            <p:spPr>
              <a:xfrm>
                <a:off x="10271950" y="1020442"/>
                <a:ext cx="1401715" cy="708635"/>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8" name="Picture 77">
                <a:extLst>
                  <a:ext uri="{FF2B5EF4-FFF2-40B4-BE49-F238E27FC236}">
                    <a16:creationId xmlns:a16="http://schemas.microsoft.com/office/drawing/2014/main" id="{EE38882B-3A00-4791-A0F6-72CECA694CE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83855" y="1131716"/>
                <a:ext cx="1402208" cy="467403"/>
              </a:xfrm>
              <a:prstGeom prst="rect">
                <a:avLst/>
              </a:prstGeom>
              <a:grpFill/>
            </p:spPr>
          </p:pic>
        </p:grpSp>
        <p:grpSp>
          <p:nvGrpSpPr>
            <p:cNvPr id="79" name="Group 78">
              <a:extLst>
                <a:ext uri="{FF2B5EF4-FFF2-40B4-BE49-F238E27FC236}">
                  <a16:creationId xmlns:a16="http://schemas.microsoft.com/office/drawing/2014/main" id="{58025F4E-0750-4A2F-9E52-F012AF08B003}"/>
                </a:ext>
              </a:extLst>
            </p:cNvPr>
            <p:cNvGrpSpPr/>
            <p:nvPr/>
          </p:nvGrpSpPr>
          <p:grpSpPr>
            <a:xfrm>
              <a:off x="7825809" y="3891248"/>
              <a:ext cx="1144911" cy="409629"/>
              <a:chOff x="10253324" y="4158950"/>
              <a:chExt cx="1486472" cy="531833"/>
            </a:xfrm>
            <a:solidFill>
              <a:srgbClr val="008FCF"/>
            </a:solidFill>
          </p:grpSpPr>
          <p:sp>
            <p:nvSpPr>
              <p:cNvPr id="80" name="Rectangle 79">
                <a:extLst>
                  <a:ext uri="{FF2B5EF4-FFF2-40B4-BE49-F238E27FC236}">
                    <a16:creationId xmlns:a16="http://schemas.microsoft.com/office/drawing/2014/main" id="{E93FE4B2-0ABD-4183-BB78-EC06A62B9A02}"/>
                  </a:ext>
                </a:extLst>
              </p:cNvPr>
              <p:cNvSpPr/>
              <p:nvPr/>
            </p:nvSpPr>
            <p:spPr>
              <a:xfrm>
                <a:off x="10253324" y="4158950"/>
                <a:ext cx="1401715" cy="53183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1" name="TextBox 49">
                <a:extLst>
                  <a:ext uri="{FF2B5EF4-FFF2-40B4-BE49-F238E27FC236}">
                    <a16:creationId xmlns:a16="http://schemas.microsoft.com/office/drawing/2014/main" id="{A3AB110E-D9C0-4FAB-B021-F11B447A1E8C}"/>
                  </a:ext>
                </a:extLst>
              </p:cNvPr>
              <p:cNvSpPr txBox="1"/>
              <p:nvPr/>
            </p:nvSpPr>
            <p:spPr>
              <a:xfrm>
                <a:off x="10831999" y="4317808"/>
                <a:ext cx="907797" cy="2197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Android</a:t>
                </a:r>
              </a:p>
            </p:txBody>
          </p:sp>
        </p:grpSp>
        <p:grpSp>
          <p:nvGrpSpPr>
            <p:cNvPr id="82" name="Group 81">
              <a:extLst>
                <a:ext uri="{FF2B5EF4-FFF2-40B4-BE49-F238E27FC236}">
                  <a16:creationId xmlns:a16="http://schemas.microsoft.com/office/drawing/2014/main" id="{C335319E-347F-4D38-9781-6273C59F801E}"/>
                </a:ext>
              </a:extLst>
            </p:cNvPr>
            <p:cNvGrpSpPr/>
            <p:nvPr/>
          </p:nvGrpSpPr>
          <p:grpSpPr>
            <a:xfrm>
              <a:off x="7825824" y="2925730"/>
              <a:ext cx="1079631" cy="424906"/>
              <a:chOff x="10271950" y="3124106"/>
              <a:chExt cx="1401715" cy="551667"/>
            </a:xfrm>
            <a:solidFill>
              <a:srgbClr val="008FCF"/>
            </a:solidFill>
          </p:grpSpPr>
          <p:sp>
            <p:nvSpPr>
              <p:cNvPr id="83" name="Rectangle 82">
                <a:extLst>
                  <a:ext uri="{FF2B5EF4-FFF2-40B4-BE49-F238E27FC236}">
                    <a16:creationId xmlns:a16="http://schemas.microsoft.com/office/drawing/2014/main" id="{0A9C5F7A-388C-45EA-ADA9-3C2D3BF94A9D}"/>
                  </a:ext>
                </a:extLst>
              </p:cNvPr>
              <p:cNvSpPr/>
              <p:nvPr/>
            </p:nvSpPr>
            <p:spPr>
              <a:xfrm>
                <a:off x="10271950" y="3124106"/>
                <a:ext cx="1401715" cy="551667"/>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84" name="Picture 83">
                <a:extLst>
                  <a:ext uri="{FF2B5EF4-FFF2-40B4-BE49-F238E27FC236}">
                    <a16:creationId xmlns:a16="http://schemas.microsoft.com/office/drawing/2014/main" id="{09B72DDF-2D90-4C16-AD32-2A1DEDE6875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85" name="TextBox 53">
                <a:extLst>
                  <a:ext uri="{FF2B5EF4-FFF2-40B4-BE49-F238E27FC236}">
                    <a16:creationId xmlns:a16="http://schemas.microsoft.com/office/drawing/2014/main" id="{80B1D4EC-06E6-49D2-89EC-CD3286EE5266}"/>
                  </a:ext>
                </a:extLst>
              </p:cNvPr>
              <p:cNvSpPr txBox="1"/>
              <p:nvPr/>
            </p:nvSpPr>
            <p:spPr>
              <a:xfrm>
                <a:off x="10747242" y="3276232"/>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HTML 5</a:t>
                </a:r>
              </a:p>
            </p:txBody>
          </p:sp>
        </p:grpSp>
        <p:sp>
          <p:nvSpPr>
            <p:cNvPr id="86" name="TextBox 54">
              <a:extLst>
                <a:ext uri="{FF2B5EF4-FFF2-40B4-BE49-F238E27FC236}">
                  <a16:creationId xmlns:a16="http://schemas.microsoft.com/office/drawing/2014/main" id="{0DEED9A2-CD3B-4046-9868-0B66C2E61FB3}"/>
                </a:ext>
              </a:extLst>
            </p:cNvPr>
            <p:cNvSpPr txBox="1"/>
            <p:nvPr/>
          </p:nvSpPr>
          <p:spPr>
            <a:xfrm>
              <a:off x="5811853" y="2756703"/>
              <a:ext cx="699205" cy="153888"/>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Advertising</a:t>
              </a:r>
            </a:p>
          </p:txBody>
        </p:sp>
        <p:grpSp>
          <p:nvGrpSpPr>
            <p:cNvPr id="87" name="Group 86">
              <a:extLst>
                <a:ext uri="{FF2B5EF4-FFF2-40B4-BE49-F238E27FC236}">
                  <a16:creationId xmlns:a16="http://schemas.microsoft.com/office/drawing/2014/main" id="{6AC24732-199B-461E-B1F3-5ADB31FCD982}"/>
                </a:ext>
              </a:extLst>
            </p:cNvPr>
            <p:cNvGrpSpPr/>
            <p:nvPr/>
          </p:nvGrpSpPr>
          <p:grpSpPr>
            <a:xfrm>
              <a:off x="7825825" y="4329518"/>
              <a:ext cx="1082058" cy="410530"/>
              <a:chOff x="10250172" y="4730382"/>
              <a:chExt cx="1404867" cy="533003"/>
            </a:xfrm>
            <a:solidFill>
              <a:srgbClr val="008FCF"/>
            </a:solidFill>
          </p:grpSpPr>
          <p:sp>
            <p:nvSpPr>
              <p:cNvPr id="88" name="Rectangle 87">
                <a:extLst>
                  <a:ext uri="{FF2B5EF4-FFF2-40B4-BE49-F238E27FC236}">
                    <a16:creationId xmlns:a16="http://schemas.microsoft.com/office/drawing/2014/main" id="{F8F8532C-8DF2-49FB-909A-E0F02AE8DE1E}"/>
                  </a:ext>
                </a:extLst>
              </p:cNvPr>
              <p:cNvSpPr/>
              <p:nvPr/>
            </p:nvSpPr>
            <p:spPr>
              <a:xfrm>
                <a:off x="10250172" y="473038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9" name="TextBox 57">
                <a:extLst>
                  <a:ext uri="{FF2B5EF4-FFF2-40B4-BE49-F238E27FC236}">
                    <a16:creationId xmlns:a16="http://schemas.microsoft.com/office/drawing/2014/main" id="{B571DC8F-CE58-4D15-ABBA-C7B0B66FD322}"/>
                  </a:ext>
                </a:extLst>
              </p:cNvPr>
              <p:cNvSpPr txBox="1"/>
              <p:nvPr/>
            </p:nvSpPr>
            <p:spPr>
              <a:xfrm>
                <a:off x="10747242" y="487223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Flash</a:t>
                </a:r>
              </a:p>
            </p:txBody>
          </p:sp>
          <p:pic>
            <p:nvPicPr>
              <p:cNvPr id="90" name="Picture 89">
                <a:extLst>
                  <a:ext uri="{FF2B5EF4-FFF2-40B4-BE49-F238E27FC236}">
                    <a16:creationId xmlns:a16="http://schemas.microsoft.com/office/drawing/2014/main" id="{AE57B3D8-68D0-4C6A-B6DD-659063B8DB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41337" y="4812050"/>
                <a:ext cx="341539" cy="341539"/>
              </a:xfrm>
              <a:prstGeom prst="rect">
                <a:avLst/>
              </a:prstGeom>
              <a:grpFill/>
            </p:spPr>
          </p:pic>
        </p:grpSp>
        <p:grpSp>
          <p:nvGrpSpPr>
            <p:cNvPr id="91" name="Group 90">
              <a:extLst>
                <a:ext uri="{FF2B5EF4-FFF2-40B4-BE49-F238E27FC236}">
                  <a16:creationId xmlns:a16="http://schemas.microsoft.com/office/drawing/2014/main" id="{C8DA0AE7-BB02-4A44-B2AA-4D40E2B1139A}"/>
                </a:ext>
              </a:extLst>
            </p:cNvPr>
            <p:cNvGrpSpPr/>
            <p:nvPr/>
          </p:nvGrpSpPr>
          <p:grpSpPr>
            <a:xfrm>
              <a:off x="7825824" y="2460084"/>
              <a:ext cx="1079631" cy="437003"/>
              <a:chOff x="10275018" y="2466034"/>
              <a:chExt cx="1401715" cy="567373"/>
            </a:xfrm>
            <a:solidFill>
              <a:srgbClr val="008FCF"/>
            </a:solidFill>
          </p:grpSpPr>
          <p:sp>
            <p:nvSpPr>
              <p:cNvPr id="92" name="Rectangle 91">
                <a:extLst>
                  <a:ext uri="{FF2B5EF4-FFF2-40B4-BE49-F238E27FC236}">
                    <a16:creationId xmlns:a16="http://schemas.microsoft.com/office/drawing/2014/main" id="{EC85BC9D-38A8-4CB0-9253-963BE28B5F1F}"/>
                  </a:ext>
                </a:extLst>
              </p:cNvPr>
              <p:cNvSpPr/>
              <p:nvPr/>
            </p:nvSpPr>
            <p:spPr>
              <a:xfrm>
                <a:off x="10275018" y="2466034"/>
                <a:ext cx="1401715" cy="56737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3" name="TextBox 61">
                <a:extLst>
                  <a:ext uri="{FF2B5EF4-FFF2-40B4-BE49-F238E27FC236}">
                    <a16:creationId xmlns:a16="http://schemas.microsoft.com/office/drawing/2014/main" id="{0404B882-88D0-4CED-A312-26C26E5103B9}"/>
                  </a:ext>
                </a:extLst>
              </p:cNvPr>
              <p:cNvSpPr txBox="1"/>
              <p:nvPr/>
            </p:nvSpPr>
            <p:spPr>
              <a:xfrm>
                <a:off x="10736278" y="2660291"/>
                <a:ext cx="859442"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XBOX 360</a:t>
                </a:r>
              </a:p>
            </p:txBody>
          </p:sp>
          <p:pic>
            <p:nvPicPr>
              <p:cNvPr id="94" name="Picture 93">
                <a:extLst>
                  <a:ext uri="{FF2B5EF4-FFF2-40B4-BE49-F238E27FC236}">
                    <a16:creationId xmlns:a16="http://schemas.microsoft.com/office/drawing/2014/main" id="{B1CC349A-BA24-425E-A87C-66A1B9D3E51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95" name="Group 94">
              <a:extLst>
                <a:ext uri="{FF2B5EF4-FFF2-40B4-BE49-F238E27FC236}">
                  <a16:creationId xmlns:a16="http://schemas.microsoft.com/office/drawing/2014/main" id="{6B0073FA-EF00-403F-A00C-6A87BF375925}"/>
                </a:ext>
              </a:extLst>
            </p:cNvPr>
            <p:cNvGrpSpPr/>
            <p:nvPr/>
          </p:nvGrpSpPr>
          <p:grpSpPr>
            <a:xfrm>
              <a:off x="7825815" y="3379259"/>
              <a:ext cx="1180866" cy="483327"/>
              <a:chOff x="10283855" y="1789951"/>
              <a:chExt cx="1533152" cy="627518"/>
            </a:xfrm>
            <a:solidFill>
              <a:srgbClr val="008FCF"/>
            </a:solidFill>
          </p:grpSpPr>
          <p:sp>
            <p:nvSpPr>
              <p:cNvPr id="96" name="Rectangle 95">
                <a:extLst>
                  <a:ext uri="{FF2B5EF4-FFF2-40B4-BE49-F238E27FC236}">
                    <a16:creationId xmlns:a16="http://schemas.microsoft.com/office/drawing/2014/main" id="{616EDE7C-CCDD-40EE-AA61-46C160A849F2}"/>
                  </a:ext>
                </a:extLst>
              </p:cNvPr>
              <p:cNvSpPr/>
              <p:nvPr/>
            </p:nvSpPr>
            <p:spPr>
              <a:xfrm>
                <a:off x="10283855" y="1789951"/>
                <a:ext cx="1401715" cy="627518"/>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97" name="TextBox 65">
                <a:extLst>
                  <a:ext uri="{FF2B5EF4-FFF2-40B4-BE49-F238E27FC236}">
                    <a16:creationId xmlns:a16="http://schemas.microsoft.com/office/drawing/2014/main" id="{A10225A9-51E3-470B-84A0-0C07B475ADA6}"/>
                  </a:ext>
                </a:extLst>
              </p:cNvPr>
              <p:cNvSpPr txBox="1"/>
              <p:nvPr/>
            </p:nvSpPr>
            <p:spPr>
              <a:xfrm>
                <a:off x="10724219" y="1895583"/>
                <a:ext cx="1092788" cy="439555"/>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Windows</a:t>
                </a:r>
              </a:p>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Phone</a:t>
                </a:r>
              </a:p>
            </p:txBody>
          </p:sp>
          <p:pic>
            <p:nvPicPr>
              <p:cNvPr id="98" name="Picture 97">
                <a:extLst>
                  <a:ext uri="{FF2B5EF4-FFF2-40B4-BE49-F238E27FC236}">
                    <a16:creationId xmlns:a16="http://schemas.microsoft.com/office/drawing/2014/main" id="{165AB1BF-4A95-4619-B101-A357EC2D7FC3}"/>
                  </a:ext>
                </a:extLst>
              </p:cNvPr>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99" name="Group 98">
              <a:extLst>
                <a:ext uri="{FF2B5EF4-FFF2-40B4-BE49-F238E27FC236}">
                  <a16:creationId xmlns:a16="http://schemas.microsoft.com/office/drawing/2014/main" id="{6A9B0532-7065-4E36-A8C1-D46991F6C79A}"/>
                </a:ext>
              </a:extLst>
            </p:cNvPr>
            <p:cNvGrpSpPr/>
            <p:nvPr/>
          </p:nvGrpSpPr>
          <p:grpSpPr>
            <a:xfrm>
              <a:off x="7825825" y="2020896"/>
              <a:ext cx="1082058" cy="410530"/>
              <a:chOff x="10259958" y="3647412"/>
              <a:chExt cx="1404867" cy="533003"/>
            </a:xfrm>
            <a:solidFill>
              <a:srgbClr val="008FCF"/>
            </a:solidFill>
          </p:grpSpPr>
          <p:sp>
            <p:nvSpPr>
              <p:cNvPr id="100" name="Rectangle 99">
                <a:extLst>
                  <a:ext uri="{FF2B5EF4-FFF2-40B4-BE49-F238E27FC236}">
                    <a16:creationId xmlns:a16="http://schemas.microsoft.com/office/drawing/2014/main" id="{7135AF60-5DFB-4646-A81F-C5597047876E}"/>
                  </a:ext>
                </a:extLst>
              </p:cNvPr>
              <p:cNvSpPr/>
              <p:nvPr/>
            </p:nvSpPr>
            <p:spPr>
              <a:xfrm>
                <a:off x="10259958" y="3647412"/>
                <a:ext cx="1401715" cy="533003"/>
              </a:xfrm>
              <a:prstGeom prst="rect">
                <a:avLst/>
              </a:prstGeom>
              <a:grpFill/>
              <a:ln w="38100" cap="flat" cmpd="sng" algn="ctr">
                <a:noFill/>
                <a:prstDash val="solid"/>
              </a:ln>
              <a:effectLst/>
            </p:spPr>
            <p:txBody>
              <a:bodyPr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1242631" fontAlgn="auto">
                  <a:lnSpc>
                    <a:spcPct val="90000"/>
                  </a:lnSpc>
                  <a:spcBef>
                    <a:spcPts val="0"/>
                  </a:spcBef>
                  <a:spcAft>
                    <a:spcPts val="0"/>
                  </a:spcAft>
                </a:pPr>
                <a:endParaRPr lang="en-US" sz="10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1" name="TextBox 69">
                <a:extLst>
                  <a:ext uri="{FF2B5EF4-FFF2-40B4-BE49-F238E27FC236}">
                    <a16:creationId xmlns:a16="http://schemas.microsoft.com/office/drawing/2014/main" id="{755ADE94-67C5-419E-8964-5885DB9F9B36}"/>
                  </a:ext>
                </a:extLst>
              </p:cNvPr>
              <p:cNvSpPr txBox="1"/>
              <p:nvPr/>
            </p:nvSpPr>
            <p:spPr>
              <a:xfrm>
                <a:off x="10757028" y="3789264"/>
                <a:ext cx="907797" cy="219777"/>
              </a:xfrm>
              <a:prstGeom prst="rect">
                <a:avLst/>
              </a:prstGeom>
              <a:grp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gradFill>
                      <a:gsLst>
                        <a:gs pos="0">
                          <a:srgbClr val="FFFFFF"/>
                        </a:gs>
                        <a:gs pos="86000">
                          <a:srgbClr val="FFFFFF"/>
                        </a:gs>
                      </a:gsLst>
                      <a:lin ang="5400000" scaled="0"/>
                    </a:gradFill>
                    <a:latin typeface="Segoe UI Semilight" panose="020B0402040204020203" pitchFamily="34" charset="0"/>
                    <a:cs typeface="Segoe UI Semilight" panose="020B0402040204020203" pitchFamily="34" charset="0"/>
                  </a:rPr>
                  <a:t>iOS</a:t>
                </a:r>
              </a:p>
            </p:txBody>
          </p:sp>
          <p:pic>
            <p:nvPicPr>
              <p:cNvPr id="102" name="Picture 101">
                <a:extLst>
                  <a:ext uri="{FF2B5EF4-FFF2-40B4-BE49-F238E27FC236}">
                    <a16:creationId xmlns:a16="http://schemas.microsoft.com/office/drawing/2014/main" id="{A9DA8482-0E17-4917-B866-BF30FFDCC71A}"/>
                  </a:ext>
                </a:extLst>
              </p:cNvPr>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103" name="Picture 102">
              <a:extLst>
                <a:ext uri="{FF2B5EF4-FFF2-40B4-BE49-F238E27FC236}">
                  <a16:creationId xmlns:a16="http://schemas.microsoft.com/office/drawing/2014/main" id="{3F15EB52-E580-4965-B669-F5B96CA3921B}"/>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2468" y="4632828"/>
              <a:ext cx="822147" cy="529010"/>
            </a:xfrm>
            <a:prstGeom prst="rect">
              <a:avLst/>
            </a:prstGeom>
          </p:spPr>
        </p:pic>
        <p:pic>
          <p:nvPicPr>
            <p:cNvPr id="104" name="Picture 103" descr="Vcard 512x512.png">
              <a:extLst>
                <a:ext uri="{FF2B5EF4-FFF2-40B4-BE49-F238E27FC236}">
                  <a16:creationId xmlns:a16="http://schemas.microsoft.com/office/drawing/2014/main" id="{3D6AB459-E9CA-47AC-9074-EB08880CEA55}"/>
                </a:ext>
              </a:extLst>
            </p:cNvPr>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839218" y="3868513"/>
              <a:ext cx="324209" cy="324209"/>
            </a:xfrm>
            <a:prstGeom prst="rect">
              <a:avLst/>
            </a:prstGeom>
            <a:solidFill>
              <a:srgbClr val="353535"/>
            </a:solidFill>
            <a:ln>
              <a:noFill/>
            </a:ln>
            <a:effectLst/>
            <a:extLst/>
          </p:spPr>
        </p:pic>
        <p:pic>
          <p:nvPicPr>
            <p:cNvPr id="105" name="Picture 104" descr="Logout 512x512.png">
              <a:extLst>
                <a:ext uri="{FF2B5EF4-FFF2-40B4-BE49-F238E27FC236}">
                  <a16:creationId xmlns:a16="http://schemas.microsoft.com/office/drawing/2014/main" id="{1950ABB9-6C6A-42B0-AFBA-ADD3A915C616}"/>
                </a:ext>
              </a:extLst>
            </p:cNvPr>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997042" y="3095396"/>
              <a:ext cx="271384" cy="271384"/>
            </a:xfrm>
            <a:prstGeom prst="rect">
              <a:avLst/>
            </a:prstGeom>
            <a:solidFill>
              <a:srgbClr val="353535"/>
            </a:solidFill>
            <a:ln>
              <a:noFill/>
            </a:ln>
            <a:effectLst/>
            <a:extLst/>
          </p:spPr>
        </p:pic>
        <p:pic>
          <p:nvPicPr>
            <p:cNvPr id="106" name="Picture 105">
              <a:extLst>
                <a:ext uri="{FF2B5EF4-FFF2-40B4-BE49-F238E27FC236}">
                  <a16:creationId xmlns:a16="http://schemas.microsoft.com/office/drawing/2014/main" id="{DB36A73E-0E08-40D9-8BED-EAB60963444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31335" y="3101657"/>
              <a:ext cx="310598" cy="285428"/>
            </a:xfrm>
            <a:prstGeom prst="rect">
              <a:avLst/>
            </a:prstGeom>
            <a:solidFill>
              <a:srgbClr val="353535"/>
            </a:solidFill>
          </p:spPr>
        </p:pic>
        <p:pic>
          <p:nvPicPr>
            <p:cNvPr id="107" name="Picture 106">
              <a:extLst>
                <a:ext uri="{FF2B5EF4-FFF2-40B4-BE49-F238E27FC236}">
                  <a16:creationId xmlns:a16="http://schemas.microsoft.com/office/drawing/2014/main" id="{A7350E99-AA28-4D43-BD33-1E17C9AC99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0266" y="2510769"/>
              <a:ext cx="211322" cy="238823"/>
            </a:xfrm>
            <a:prstGeom prst="rect">
              <a:avLst/>
            </a:prstGeom>
          </p:spPr>
        </p:pic>
        <p:pic>
          <p:nvPicPr>
            <p:cNvPr id="108" name="Picture 107" descr="Movie 512x512.png">
              <a:extLst>
                <a:ext uri="{FF2B5EF4-FFF2-40B4-BE49-F238E27FC236}">
                  <a16:creationId xmlns:a16="http://schemas.microsoft.com/office/drawing/2014/main" id="{92A85043-C592-4147-AFA7-E9644597B0FB}"/>
                </a:ext>
              </a:extLst>
            </p:cNvPr>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101555" y="3108604"/>
              <a:ext cx="279264" cy="279264"/>
            </a:xfrm>
            <a:prstGeom prst="rect">
              <a:avLst/>
            </a:prstGeom>
            <a:solidFill>
              <a:srgbClr val="353535"/>
            </a:solidFill>
            <a:ln>
              <a:noFill/>
            </a:ln>
            <a:effectLst/>
            <a:extLst/>
          </p:spPr>
        </p:pic>
        <p:pic>
          <p:nvPicPr>
            <p:cNvPr id="109" name="Picture 108" descr="Hammer 512x512.png">
              <a:extLst>
                <a:ext uri="{FF2B5EF4-FFF2-40B4-BE49-F238E27FC236}">
                  <a16:creationId xmlns:a16="http://schemas.microsoft.com/office/drawing/2014/main" id="{1F40ECC9-F903-480F-9007-024656B2E6BE}"/>
                </a:ext>
              </a:extLst>
            </p:cNvPr>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327640" y="4229316"/>
              <a:ext cx="272135" cy="272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0" name="Picture 109" descr="http://cdn.androidpolice.com/wp-content/themes/ap1/images/android1.png">
              <a:extLst>
                <a:ext uri="{FF2B5EF4-FFF2-40B4-BE49-F238E27FC236}">
                  <a16:creationId xmlns:a16="http://schemas.microsoft.com/office/drawing/2014/main" id="{4D912CBC-FAF2-472A-A956-977A5FE3982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876745" y="3959748"/>
              <a:ext cx="282356" cy="322236"/>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85">
              <a:extLst>
                <a:ext uri="{FF2B5EF4-FFF2-40B4-BE49-F238E27FC236}">
                  <a16:creationId xmlns:a16="http://schemas.microsoft.com/office/drawing/2014/main" id="{CEB906B3-67B0-448F-9AF4-2E0D7F2E9C7A}"/>
                </a:ext>
              </a:extLst>
            </p:cNvPr>
            <p:cNvSpPr txBox="1"/>
            <p:nvPr/>
          </p:nvSpPr>
          <p:spPr>
            <a:xfrm>
              <a:off x="1687015" y="4270837"/>
              <a:ext cx="4846000" cy="169277"/>
            </a:xfrm>
            <a:prstGeom prst="rect">
              <a:avLst/>
            </a:prstGeom>
            <a:no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136" fontAlgn="auto">
                <a:spcBef>
                  <a:spcPts val="0"/>
                </a:spcBef>
                <a:spcAft>
                  <a:spcPts val="0"/>
                </a:spcAft>
                <a:defRPr/>
              </a:pPr>
              <a:r>
                <a:rPr lang="en-US" sz="1100" b="0" kern="0" dirty="0">
                  <a:solidFill>
                    <a:srgbClr val="000000"/>
                  </a:solidFill>
                  <a:latin typeface="Segoe UI Semilight" panose="020B0402040204020203" pitchFamily="34" charset="0"/>
                  <a:cs typeface="Segoe UI Semilight" panose="020B0402040204020203" pitchFamily="34" charset="0"/>
                </a:rPr>
                <a:t>Partner Technologies (Media Processors, Origin Servers, Live Encoders etc.)</a:t>
              </a:r>
            </a:p>
          </p:txBody>
        </p:sp>
        <p:sp>
          <p:nvSpPr>
            <p:cNvPr id="112" name="Rectangle 111">
              <a:extLst>
                <a:ext uri="{FF2B5EF4-FFF2-40B4-BE49-F238E27FC236}">
                  <a16:creationId xmlns:a16="http://schemas.microsoft.com/office/drawing/2014/main" id="{73A27A92-DA18-4C1D-9233-9F315A3F684E}"/>
                </a:ext>
              </a:extLst>
            </p:cNvPr>
            <p:cNvSpPr/>
            <p:nvPr/>
          </p:nvSpPr>
          <p:spPr>
            <a:xfrm>
              <a:off x="2187141" y="3487139"/>
              <a:ext cx="825937" cy="694190"/>
            </a:xfrm>
            <a:prstGeom prst="rect">
              <a:avLst/>
            </a:prstGeom>
            <a:solidFill>
              <a:srgbClr val="353535"/>
            </a:solidFill>
            <a:ln w="25400" cap="flat" cmpd="sng" algn="ctr">
              <a:noFill/>
              <a:prstDash val="solid"/>
            </a:ln>
            <a:effectLst/>
          </p:spPr>
          <p:txBody>
            <a:bodyPr lIns="93213" tIns="46608" rIns="93213" bIns="46608" rtlCol="0" anchor="ct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1242631" rtl="0" eaLnBrk="1" fontAlgn="auto" latinLnBrk="0" hangingPunct="1">
                <a:lnSpc>
                  <a:spcPct val="100000"/>
                </a:lnSpc>
                <a:spcBef>
                  <a:spcPts val="0"/>
                </a:spcBef>
                <a:spcAft>
                  <a:spcPts val="0"/>
                </a:spcAft>
                <a:buClrTx/>
                <a:buSzTx/>
                <a:buFontTx/>
                <a:buNone/>
                <a:tabLst/>
                <a:defRPr/>
              </a:pPr>
              <a:endParaRPr kumimoji="0" lang="en-US" sz="1000" b="0" i="0" u="sng" strike="noStrike" kern="0" cap="none" spc="0" normalizeH="0" baseline="0" noProof="0" dirty="0">
                <a:ln>
                  <a:noFill/>
                </a:ln>
                <a:solidFill>
                  <a:srgbClr val="FFFFFF"/>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113" name="TextBox 87">
              <a:extLst>
                <a:ext uri="{FF2B5EF4-FFF2-40B4-BE49-F238E27FC236}">
                  <a16:creationId xmlns:a16="http://schemas.microsoft.com/office/drawing/2014/main" id="{3BB4EA5C-29AE-4E66-8CF8-508F60FCFA69}"/>
                </a:ext>
              </a:extLst>
            </p:cNvPr>
            <p:cNvSpPr txBox="1"/>
            <p:nvPr/>
          </p:nvSpPr>
          <p:spPr>
            <a:xfrm>
              <a:off x="2211394" y="3524626"/>
              <a:ext cx="788155" cy="307777"/>
            </a:xfrm>
            <a:prstGeom prst="rect">
              <a:avLst/>
            </a:prstGeom>
            <a:solidFill>
              <a:srgbClr val="353535"/>
            </a:solidFill>
          </p:spPr>
          <p:txBody>
            <a:bodyPr wrap="squar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marL="0" marR="0" lvl="0" indent="0" algn="l" defTabSz="93213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panose="020B0402040204020203" pitchFamily="34" charset="0"/>
                  <a:cs typeface="Segoe UI Semilight" panose="020B0402040204020203" pitchFamily="34" charset="0"/>
                </a:rPr>
                <a:t>Static/Dynamic Packaging</a:t>
              </a:r>
            </a:p>
          </p:txBody>
        </p:sp>
        <p:pic>
          <p:nvPicPr>
            <p:cNvPr id="114" name="Picture 113">
              <a:extLst>
                <a:ext uri="{FF2B5EF4-FFF2-40B4-BE49-F238E27FC236}">
                  <a16:creationId xmlns:a16="http://schemas.microsoft.com/office/drawing/2014/main" id="{548D051D-4890-418E-872F-6CCAF74F55CA}"/>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241187" y="3870794"/>
              <a:ext cx="310598" cy="285428"/>
            </a:xfrm>
            <a:prstGeom prst="rect">
              <a:avLst/>
            </a:prstGeom>
            <a:solidFill>
              <a:srgbClr val="353535"/>
            </a:solidFill>
          </p:spPr>
        </p:pic>
        <p:sp>
          <p:nvSpPr>
            <p:cNvPr id="115" name="TextBox 89">
              <a:extLst>
                <a:ext uri="{FF2B5EF4-FFF2-40B4-BE49-F238E27FC236}">
                  <a16:creationId xmlns:a16="http://schemas.microsoft.com/office/drawing/2014/main" id="{DA10A6D6-A76B-4F22-A2B6-692454D4373F}"/>
                </a:ext>
              </a:extLst>
            </p:cNvPr>
            <p:cNvSpPr txBox="1"/>
            <p:nvPr/>
          </p:nvSpPr>
          <p:spPr>
            <a:xfrm>
              <a:off x="1314615" y="4786534"/>
              <a:ext cx="3251596" cy="221599"/>
            </a:xfrm>
            <a:prstGeom prst="rect">
              <a:avLst/>
            </a:prstGeom>
            <a:noFill/>
          </p:spPr>
          <p:txBody>
            <a:bodyPr wrap="none" lIns="0" tIns="0" rIns="0" bIns="0" rtlCol="0">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372" fontAlgn="auto">
                <a:lnSpc>
                  <a:spcPct val="90000"/>
                </a:lnSpc>
                <a:spcBef>
                  <a:spcPct val="20000"/>
                </a:spcBef>
                <a:spcAft>
                  <a:spcPts val="0"/>
                </a:spcAft>
                <a:buSzPct val="80000"/>
              </a:pPr>
              <a:r>
                <a:rPr lang="en-US" sz="1600" b="0" dirty="0">
                  <a:solidFill>
                    <a:srgbClr val="000000"/>
                  </a:solidFill>
                  <a:latin typeface="Segoe UI Semilight" panose="020B0402040204020203" pitchFamily="34" charset="0"/>
                  <a:cs typeface="Segoe UI Semilight" panose="020B0402040204020203" pitchFamily="34" charset="0"/>
                </a:rPr>
                <a:t>(Fabric, Storage, Compute, Database)</a:t>
              </a:r>
            </a:p>
          </p:txBody>
        </p:sp>
      </p:grpSp>
    </p:spTree>
    <p:extLst>
      <p:ext uri="{BB962C8B-B14F-4D97-AF65-F5344CB8AC3E}">
        <p14:creationId xmlns:p14="http://schemas.microsoft.com/office/powerpoint/2010/main" val="1408194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489bb77d-e485-4d8d-8948-cdfd832162d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9B16B-6D13-46DC-B062-76B97B1D7B65}"/>
              </a:ext>
            </a:extLst>
          </p:cNvPr>
          <p:cNvSpPr>
            <a:spLocks noGrp="1"/>
          </p:cNvSpPr>
          <p:nvPr>
            <p:ph type="title"/>
          </p:nvPr>
        </p:nvSpPr>
        <p:spPr/>
        <p:txBody>
          <a:bodyPr/>
          <a:lstStyle/>
          <a:p>
            <a:r>
              <a:rPr lang="en-US" dirty="0"/>
              <a:t>Media Services</a:t>
            </a:r>
          </a:p>
        </p:txBody>
      </p:sp>
      <p:sp>
        <p:nvSpPr>
          <p:cNvPr id="4" name="Content Placeholder 2">
            <a:extLst>
              <a:ext uri="{FF2B5EF4-FFF2-40B4-BE49-F238E27FC236}">
                <a16:creationId xmlns:a16="http://schemas.microsoft.com/office/drawing/2014/main" id="{CD89A9CF-FDA7-4B80-BB51-D98371519EA8}"/>
              </a:ext>
            </a:extLst>
          </p:cNvPr>
          <p:cNvSpPr txBox="1">
            <a:spLocks/>
          </p:cNvSpPr>
          <p:nvPr/>
        </p:nvSpPr>
        <p:spPr>
          <a:xfrm>
            <a:off x="458788" y="1021215"/>
            <a:ext cx="3577184" cy="258908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lnSpc>
                <a:spcPct val="150000"/>
              </a:lnSpc>
            </a:pPr>
            <a:r>
              <a:rPr lang="en-US" b="0" kern="0" dirty="0">
                <a:solidFill>
                  <a:srgbClr val="000000"/>
                </a:solidFill>
              </a:rPr>
              <a:t>Video Processing</a:t>
            </a:r>
          </a:p>
          <a:p>
            <a:pPr lvl="0">
              <a:lnSpc>
                <a:spcPct val="150000"/>
              </a:lnSpc>
            </a:pPr>
            <a:r>
              <a:rPr lang="en-US" b="0" kern="0" dirty="0">
                <a:solidFill>
                  <a:srgbClr val="000000"/>
                </a:solidFill>
              </a:rPr>
              <a:t>Video-on-demand</a:t>
            </a:r>
          </a:p>
          <a:p>
            <a:pPr lvl="0">
              <a:lnSpc>
                <a:spcPct val="150000"/>
              </a:lnSpc>
            </a:pPr>
            <a:r>
              <a:rPr lang="en-US" b="0" kern="0" dirty="0">
                <a:solidFill>
                  <a:srgbClr val="000000"/>
                </a:solidFill>
              </a:rPr>
              <a:t>Video analytics</a:t>
            </a:r>
          </a:p>
          <a:p>
            <a:pPr lvl="0">
              <a:lnSpc>
                <a:spcPct val="150000"/>
              </a:lnSpc>
            </a:pPr>
            <a:endParaRPr lang="en-US" b="0" kern="0" dirty="0">
              <a:solidFill>
                <a:srgbClr val="000000"/>
              </a:solidFill>
            </a:endParaRPr>
          </a:p>
        </p:txBody>
      </p:sp>
      <p:sp>
        <p:nvSpPr>
          <p:cNvPr id="5" name="Content Placeholder 2">
            <a:extLst>
              <a:ext uri="{FF2B5EF4-FFF2-40B4-BE49-F238E27FC236}">
                <a16:creationId xmlns:a16="http://schemas.microsoft.com/office/drawing/2014/main" id="{A655A99A-53AF-4A1C-8EF7-9134D438BB8E}"/>
              </a:ext>
            </a:extLst>
          </p:cNvPr>
          <p:cNvSpPr txBox="1">
            <a:spLocks/>
          </p:cNvSpPr>
          <p:nvPr/>
        </p:nvSpPr>
        <p:spPr>
          <a:xfrm>
            <a:off x="5732968" y="1058862"/>
            <a:ext cx="2130713" cy="4616648"/>
          </a:xfrm>
          <a:prstGeom prst="rect">
            <a:avLst/>
          </a:prstGeom>
        </p:spPr>
        <p:txBody>
          <a:bodyPr vert="horz" wrap="square" lIns="0" tIns="0" rIns="0" bIns="0" rtlCol="0" anchor="ctr">
            <a:spAutoFit/>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Ingest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Encode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Package</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Encrypt</a:t>
            </a:r>
          </a:p>
          <a:p>
            <a:pPr lvl="0" defTabSz="914400" fontAlgn="auto">
              <a:lnSpc>
                <a:spcPct val="150000"/>
              </a:lnSpc>
              <a:spcBef>
                <a:spcPts val="0"/>
              </a:spcBef>
              <a:spcAft>
                <a:spcPts val="0"/>
              </a:spcAft>
              <a:buClr>
                <a:srgbClr val="00BCF2"/>
              </a:buClr>
              <a:buSzPct val="110000"/>
            </a:pPr>
            <a:r>
              <a:rPr lang="en-US" sz="4000" b="0" dirty="0">
                <a:solidFill>
                  <a:srgbClr val="353535"/>
                </a:solidFill>
                <a:latin typeface="Segoe UI"/>
                <a:cs typeface="Arial" charset="0"/>
              </a:rPr>
              <a:t>Deliver</a:t>
            </a:r>
          </a:p>
        </p:txBody>
      </p:sp>
      <p:grpSp>
        <p:nvGrpSpPr>
          <p:cNvPr id="3" name="Group 2" descr="Media services functionality icons">
            <a:extLst>
              <a:ext uri="{FF2B5EF4-FFF2-40B4-BE49-F238E27FC236}">
                <a16:creationId xmlns:a16="http://schemas.microsoft.com/office/drawing/2014/main" id="{E6D59C9B-9B35-493C-97FE-1DEB3721BDB7}"/>
              </a:ext>
            </a:extLst>
          </p:cNvPr>
          <p:cNvGrpSpPr/>
          <p:nvPr/>
        </p:nvGrpSpPr>
        <p:grpSpPr>
          <a:xfrm>
            <a:off x="4864986" y="1287462"/>
            <a:ext cx="660469" cy="4222179"/>
            <a:chOff x="4864986" y="1287462"/>
            <a:chExt cx="660469" cy="4222179"/>
          </a:xfrm>
        </p:grpSpPr>
        <p:pic>
          <p:nvPicPr>
            <p:cNvPr id="6" name="Picture 5" descr="Cloud upload 512x512.png">
              <a:extLst>
                <a:ext uri="{FF2B5EF4-FFF2-40B4-BE49-F238E27FC236}">
                  <a16:creationId xmlns:a16="http://schemas.microsoft.com/office/drawing/2014/main" id="{A247AC40-CE43-4097-9A06-21C69B0D75EE}"/>
                </a:ext>
              </a:extLst>
            </p:cNvPr>
            <p:cNvPicPr>
              <a:picLocks noChangeAspect="1"/>
            </p:cNvPicPr>
            <p:nvPr/>
          </p:nvPicPr>
          <p:blipFill>
            <a:blip r:embed="rId3"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64986" y="1287462"/>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6">
              <a:extLst>
                <a:ext uri="{FF2B5EF4-FFF2-40B4-BE49-F238E27FC236}">
                  <a16:creationId xmlns:a16="http://schemas.microsoft.com/office/drawing/2014/main" id="{3397D749-A1DC-4268-ABCD-846C53C7996F}"/>
                </a:ext>
              </a:extLst>
            </p:cNvPr>
            <p:cNvPicPr>
              <a:picLocks noChangeAspect="1"/>
            </p:cNvPicPr>
            <p:nvPr/>
          </p:nvPicPr>
          <p:blipFill>
            <a:blip r:embed="rId4">
              <a:duotone>
                <a:prstClr val="black"/>
                <a:srgbClr val="00BCF2">
                  <a:tint val="45000"/>
                  <a:satMod val="400000"/>
                </a:srgbClr>
              </a:duotone>
              <a:extLst>
                <a:ext uri="{28A0092B-C50C-407E-A947-70E740481C1C}">
                  <a14:useLocalDpi xmlns:a14="http://schemas.microsoft.com/office/drawing/2010/main" val="0"/>
                </a:ext>
              </a:extLst>
            </a:blip>
            <a:stretch>
              <a:fillRect/>
            </a:stretch>
          </p:blipFill>
          <p:spPr>
            <a:xfrm>
              <a:off x="4927101" y="2228447"/>
              <a:ext cx="536238" cy="536238"/>
            </a:xfrm>
            <a:prstGeom prst="rect">
              <a:avLst/>
            </a:prstGeom>
          </p:spPr>
        </p:pic>
        <p:grpSp>
          <p:nvGrpSpPr>
            <p:cNvPr id="8" name="Group 7">
              <a:extLst>
                <a:ext uri="{FF2B5EF4-FFF2-40B4-BE49-F238E27FC236}">
                  <a16:creationId xmlns:a16="http://schemas.microsoft.com/office/drawing/2014/main" id="{E9C1A430-2A9F-4990-A26B-3C32D05E09E9}"/>
                </a:ext>
              </a:extLst>
            </p:cNvPr>
            <p:cNvGrpSpPr/>
            <p:nvPr/>
          </p:nvGrpSpPr>
          <p:grpSpPr>
            <a:xfrm>
              <a:off x="4867196" y="4017451"/>
              <a:ext cx="656048" cy="656048"/>
              <a:chOff x="1106074" y="2130481"/>
              <a:chExt cx="2569999" cy="2569999"/>
            </a:xfrm>
          </p:grpSpPr>
          <p:pic>
            <p:nvPicPr>
              <p:cNvPr id="9" name="Picture 8" descr="Shield 512x512.png">
                <a:extLst>
                  <a:ext uri="{FF2B5EF4-FFF2-40B4-BE49-F238E27FC236}">
                    <a16:creationId xmlns:a16="http://schemas.microsoft.com/office/drawing/2014/main" id="{76ECE47E-D7AA-4571-9AE9-B3AE45ADE3E0}"/>
                  </a:ext>
                </a:extLst>
              </p:cNvPr>
              <p:cNvPicPr>
                <a:picLocks noChangeAspect="1"/>
              </p:cNvPicPr>
              <p:nvPr/>
            </p:nvPicPr>
            <p:blipFill>
              <a:blip r:embed="rId5"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descr="Key 512x512.png">
                <a:extLst>
                  <a:ext uri="{FF2B5EF4-FFF2-40B4-BE49-F238E27FC236}">
                    <a16:creationId xmlns:a16="http://schemas.microsoft.com/office/drawing/2014/main" id="{2E3C48DA-3947-456B-82FC-97B15746AC71}"/>
                  </a:ext>
                </a:extLst>
              </p:cNvPr>
              <p:cNvPicPr>
                <a:picLocks noChangeAspect="1"/>
              </p:cNvPicPr>
              <p:nvPr/>
            </p:nvPicPr>
            <p:blipFill>
              <a:blip r:embed="rId6"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1" name="Picture 10" descr="Movie 512x512.png">
              <a:extLst>
                <a:ext uri="{FF2B5EF4-FFF2-40B4-BE49-F238E27FC236}">
                  <a16:creationId xmlns:a16="http://schemas.microsoft.com/office/drawing/2014/main" id="{EF9EB4AC-9CC5-411C-A5F0-CDDC8FF63A85}"/>
                </a:ext>
              </a:extLst>
            </p:cNvPr>
            <p:cNvPicPr>
              <a:picLocks noChangeAspect="1"/>
            </p:cNvPicPr>
            <p:nvPr/>
          </p:nvPicPr>
          <p:blipFill>
            <a:blip r:embed="rId7"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938052" y="4995304"/>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11" descr="3d 512x512.png">
              <a:extLst>
                <a:ext uri="{FF2B5EF4-FFF2-40B4-BE49-F238E27FC236}">
                  <a16:creationId xmlns:a16="http://schemas.microsoft.com/office/drawing/2014/main" id="{3A54D8CE-0F33-497E-BE64-0A901CCED862}"/>
                </a:ext>
              </a:extLst>
            </p:cNvPr>
            <p:cNvPicPr>
              <a:picLocks noChangeAspect="1"/>
            </p:cNvPicPr>
            <p:nvPr/>
          </p:nvPicPr>
          <p:blipFill>
            <a:blip r:embed="rId8" cstate="print">
              <a:duotone>
                <a:prstClr val="black"/>
                <a:srgbClr val="00BCF2">
                  <a:tint val="45000"/>
                  <a:satMod val="400000"/>
                </a:srgbClr>
              </a:duotone>
              <a:extLst>
                <a:ext uri="{28A0092B-C50C-407E-A947-70E740481C1C}">
                  <a14:useLocalDpi xmlns:a14="http://schemas.microsoft.com/office/drawing/2010/main" val="0"/>
                </a:ext>
              </a:extLst>
            </a:blip>
            <a:srcRect/>
            <a:stretch>
              <a:fillRect/>
            </a:stretch>
          </p:blipFill>
          <p:spPr bwMode="auto">
            <a:xfrm>
              <a:off x="4877455" y="3116797"/>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2972624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dfcb9338-23f1-4dd6-8bd4-a5d2e0b3415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BB236-540A-402B-ABE0-F346D1D82FC3}"/>
              </a:ext>
            </a:extLst>
          </p:cNvPr>
          <p:cNvSpPr>
            <a:spLocks noGrp="1"/>
          </p:cNvSpPr>
          <p:nvPr>
            <p:ph type="title"/>
          </p:nvPr>
        </p:nvSpPr>
        <p:spPr/>
        <p:txBody>
          <a:bodyPr/>
          <a:lstStyle/>
          <a:p>
            <a:r>
              <a:rPr lang="en-US" dirty="0"/>
              <a:t>Live Streaming</a:t>
            </a:r>
          </a:p>
        </p:txBody>
      </p:sp>
      <p:pic>
        <p:nvPicPr>
          <p:cNvPr id="4" name="Picture 3" descr="Live streaming using Media Services">
            <a:extLst>
              <a:ext uri="{FF2B5EF4-FFF2-40B4-BE49-F238E27FC236}">
                <a16:creationId xmlns:a16="http://schemas.microsoft.com/office/drawing/2014/main" id="{C94B1E58-2765-4062-9B21-A9E153DCB1F8}"/>
              </a:ext>
            </a:extLst>
          </p:cNvPr>
          <p:cNvPicPr>
            <a:picLocks noChangeAspect="1"/>
          </p:cNvPicPr>
          <p:nvPr/>
        </p:nvPicPr>
        <p:blipFill rotWithShape="1">
          <a:blip r:embed="rId3"/>
          <a:srcRect l="940" t="2059" r="1" b="1676"/>
          <a:stretch/>
        </p:blipFill>
        <p:spPr>
          <a:xfrm>
            <a:off x="310242" y="1387929"/>
            <a:ext cx="8605157" cy="4098471"/>
          </a:xfrm>
          <a:prstGeom prst="rect">
            <a:avLst/>
          </a:prstGeom>
        </p:spPr>
      </p:pic>
    </p:spTree>
    <p:extLst>
      <p:ext uri="{BB962C8B-B14F-4D97-AF65-F5344CB8AC3E}">
        <p14:creationId xmlns:p14="http://schemas.microsoft.com/office/powerpoint/2010/main" val="387969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bfb91269-f94e-41f5-8ce9-0e97562713d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549E6-1C7B-4A1D-9021-1111F9AD4162}"/>
              </a:ext>
            </a:extLst>
          </p:cNvPr>
          <p:cNvSpPr>
            <a:spLocks noGrp="1"/>
          </p:cNvSpPr>
          <p:nvPr>
            <p:ph type="title"/>
          </p:nvPr>
        </p:nvSpPr>
        <p:spPr/>
        <p:txBody>
          <a:bodyPr/>
          <a:lstStyle/>
          <a:p>
            <a:r>
              <a:rPr lang="en-US" dirty="0">
                <a:latin typeface="Segoe UI Semilight" panose="020B0402040204020203" pitchFamily="34" charset="0"/>
                <a:cs typeface="Segoe UI Semilight" panose="020B0402040204020203" pitchFamily="34" charset="0"/>
              </a:rPr>
              <a:t>Video Format Conversion</a:t>
            </a:r>
          </a:p>
        </p:txBody>
      </p:sp>
      <p:grpSp>
        <p:nvGrpSpPr>
          <p:cNvPr id="3" name="Group 2" descr="Manual conversion of a video to multiple formats">
            <a:extLst>
              <a:ext uri="{FF2B5EF4-FFF2-40B4-BE49-F238E27FC236}">
                <a16:creationId xmlns:a16="http://schemas.microsoft.com/office/drawing/2014/main" id="{88E8E20C-0E60-4D7E-AC23-6884D1D1E5EE}"/>
              </a:ext>
            </a:extLst>
          </p:cNvPr>
          <p:cNvGrpSpPr/>
          <p:nvPr/>
        </p:nvGrpSpPr>
        <p:grpSpPr>
          <a:xfrm>
            <a:off x="1246304" y="1438018"/>
            <a:ext cx="6833954" cy="4118489"/>
            <a:chOff x="1246304" y="1438018"/>
            <a:chExt cx="6833954" cy="4118489"/>
          </a:xfrm>
        </p:grpSpPr>
        <p:sp>
          <p:nvSpPr>
            <p:cNvPr id="13" name="Rectangle 12">
              <a:extLst>
                <a:ext uri="{FF2B5EF4-FFF2-40B4-BE49-F238E27FC236}">
                  <a16:creationId xmlns:a16="http://schemas.microsoft.com/office/drawing/2014/main" id="{CB8D4A8B-E91B-4C45-9847-C5709704CA1A}"/>
                </a:ext>
              </a:extLst>
            </p:cNvPr>
            <p:cNvSpPr/>
            <p:nvPr/>
          </p:nvSpPr>
          <p:spPr bwMode="auto">
            <a:xfrm>
              <a:off x="5713295" y="1711301"/>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pic>
          <p:nvPicPr>
            <p:cNvPr id="14" name="Graphic 13">
              <a:extLst>
                <a:ext uri="{FF2B5EF4-FFF2-40B4-BE49-F238E27FC236}">
                  <a16:creationId xmlns:a16="http://schemas.microsoft.com/office/drawing/2014/main" id="{46FF6BAE-4004-440F-A655-44AB0A88E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4712" y="3671351"/>
              <a:ext cx="476250" cy="476250"/>
            </a:xfrm>
            <a:prstGeom prst="rect">
              <a:avLst/>
            </a:prstGeom>
          </p:spPr>
        </p:pic>
        <p:pic>
          <p:nvPicPr>
            <p:cNvPr id="15" name="Graphic 14">
              <a:extLst>
                <a:ext uri="{FF2B5EF4-FFF2-40B4-BE49-F238E27FC236}">
                  <a16:creationId xmlns:a16="http://schemas.microsoft.com/office/drawing/2014/main" id="{F59FCD38-0A39-4D99-9206-EADD90924C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7058" y="1438018"/>
              <a:ext cx="1447800" cy="1123950"/>
            </a:xfrm>
            <a:prstGeom prst="rect">
              <a:avLst/>
            </a:prstGeom>
          </p:spPr>
        </p:pic>
        <p:pic>
          <p:nvPicPr>
            <p:cNvPr id="16" name="Graphic 15">
              <a:extLst>
                <a:ext uri="{FF2B5EF4-FFF2-40B4-BE49-F238E27FC236}">
                  <a16:creationId xmlns:a16="http://schemas.microsoft.com/office/drawing/2014/main" id="{7F85B8CF-46D2-49AF-8960-475360AFA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3104" y="2880776"/>
              <a:ext cx="2057400" cy="2057400"/>
            </a:xfrm>
            <a:prstGeom prst="rect">
              <a:avLst/>
            </a:prstGeom>
          </p:spPr>
        </p:pic>
        <p:pic>
          <p:nvPicPr>
            <p:cNvPr id="17" name="Picture 16">
              <a:extLst>
                <a:ext uri="{FF2B5EF4-FFF2-40B4-BE49-F238E27FC236}">
                  <a16:creationId xmlns:a16="http://schemas.microsoft.com/office/drawing/2014/main" id="{4C2A93D2-81E9-44D1-B59C-B7E0B1D276BD}"/>
                </a:ext>
              </a:extLst>
            </p:cNvPr>
            <p:cNvPicPr>
              <a:picLocks noChangeAspect="1"/>
            </p:cNvPicPr>
            <p:nvPr/>
          </p:nvPicPr>
          <p:blipFill>
            <a:blip r:embed="rId9"/>
            <a:stretch>
              <a:fillRect/>
            </a:stretch>
          </p:blipFill>
          <p:spPr>
            <a:xfrm>
              <a:off x="1374658" y="3504289"/>
              <a:ext cx="914400" cy="914400"/>
            </a:xfrm>
            <a:prstGeom prst="rect">
              <a:avLst/>
            </a:prstGeom>
          </p:spPr>
        </p:pic>
        <p:pic>
          <p:nvPicPr>
            <p:cNvPr id="18" name="Graphic 17">
              <a:extLst>
                <a:ext uri="{FF2B5EF4-FFF2-40B4-BE49-F238E27FC236}">
                  <a16:creationId xmlns:a16="http://schemas.microsoft.com/office/drawing/2014/main" id="{50A1C946-7BE1-4E22-9038-85455BE37E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60197" y="2120129"/>
              <a:ext cx="2057400" cy="2057400"/>
            </a:xfrm>
            <a:prstGeom prst="rect">
              <a:avLst/>
            </a:prstGeom>
          </p:spPr>
        </p:pic>
        <p:pic>
          <p:nvPicPr>
            <p:cNvPr id="19" name="Graphic 18">
              <a:extLst>
                <a:ext uri="{FF2B5EF4-FFF2-40B4-BE49-F238E27FC236}">
                  <a16:creationId xmlns:a16="http://schemas.microsoft.com/office/drawing/2014/main" id="{19028840-CBC3-4F5B-9C72-33315049EC0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197" y="3499107"/>
              <a:ext cx="2057400" cy="2057400"/>
            </a:xfrm>
            <a:prstGeom prst="rect">
              <a:avLst/>
            </a:prstGeom>
          </p:spPr>
        </p:pic>
        <p:pic>
          <p:nvPicPr>
            <p:cNvPr id="20" name="Graphic 19">
              <a:extLst>
                <a:ext uri="{FF2B5EF4-FFF2-40B4-BE49-F238E27FC236}">
                  <a16:creationId xmlns:a16="http://schemas.microsoft.com/office/drawing/2014/main" id="{5D422731-7A70-4C13-BE5F-097CAEE4C01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37058" y="2809618"/>
              <a:ext cx="2057400" cy="2057400"/>
            </a:xfrm>
            <a:prstGeom prst="rect">
              <a:avLst/>
            </a:prstGeom>
          </p:spPr>
        </p:pic>
        <p:pic>
          <p:nvPicPr>
            <p:cNvPr id="21" name="Graphic 20">
              <a:extLst>
                <a:ext uri="{FF2B5EF4-FFF2-40B4-BE49-F238E27FC236}">
                  <a16:creationId xmlns:a16="http://schemas.microsoft.com/office/drawing/2014/main" id="{CBF4EB69-0FDA-4864-8670-B2F9540BAD4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13308" y="2314318"/>
              <a:ext cx="495300" cy="495300"/>
            </a:xfrm>
            <a:prstGeom prst="rect">
              <a:avLst/>
            </a:prstGeom>
          </p:spPr>
        </p:pic>
        <p:sp>
          <p:nvSpPr>
            <p:cNvPr id="22" name="TextBox 21">
              <a:extLst>
                <a:ext uri="{FF2B5EF4-FFF2-40B4-BE49-F238E27FC236}">
                  <a16:creationId xmlns:a16="http://schemas.microsoft.com/office/drawing/2014/main" id="{A991462C-62AF-4A97-9090-EC48D86EDCBB}"/>
                </a:ext>
              </a:extLst>
            </p:cNvPr>
            <p:cNvSpPr txBox="1"/>
            <p:nvPr/>
          </p:nvSpPr>
          <p:spPr>
            <a:xfrm>
              <a:off x="6308608" y="1766351"/>
              <a:ext cx="1708989" cy="960263"/>
            </a:xfrm>
            <a:prstGeom prst="rect">
              <a:avLst/>
            </a:prstGeom>
            <a:noFill/>
          </p:spPr>
          <p:txBody>
            <a:bodyPr wrap="square" lIns="182880" tIns="146304" rIns="182880" bIns="146304" rtlCol="0">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 Output in Azure Storage</a:t>
              </a:r>
            </a:p>
          </p:txBody>
        </p:sp>
        <p:cxnSp>
          <p:nvCxnSpPr>
            <p:cNvPr id="23" name="Straight Arrow Connector 22">
              <a:extLst>
                <a:ext uri="{FF2B5EF4-FFF2-40B4-BE49-F238E27FC236}">
                  <a16:creationId xmlns:a16="http://schemas.microsoft.com/office/drawing/2014/main" id="{057A78E9-8057-47C0-AB81-8403F42695CD}"/>
                </a:ext>
              </a:extLst>
            </p:cNvPr>
            <p:cNvCxnSpPr>
              <a:stCxn id="16" idx="1"/>
            </p:cNvCxnSpPr>
            <p:nvPr/>
          </p:nvCxnSpPr>
          <p:spPr>
            <a:xfrm flipV="1">
              <a:off x="2313104" y="3899951"/>
              <a:ext cx="737954" cy="9525"/>
            </a:xfrm>
            <a:prstGeom prst="straightConnector1">
              <a:avLst/>
            </a:prstGeom>
            <a:noFill/>
            <a:ln w="9525" cap="flat" cmpd="sng" algn="ctr">
              <a:solidFill>
                <a:srgbClr val="D83B01"/>
              </a:solidFill>
              <a:prstDash val="solid"/>
              <a:headEnd type="none"/>
              <a:tailEnd type="triangle"/>
            </a:ln>
            <a:effectLst/>
          </p:spPr>
        </p:cxnSp>
        <p:cxnSp>
          <p:nvCxnSpPr>
            <p:cNvPr id="24" name="Straight Arrow Connector 23">
              <a:extLst>
                <a:ext uri="{FF2B5EF4-FFF2-40B4-BE49-F238E27FC236}">
                  <a16:creationId xmlns:a16="http://schemas.microsoft.com/office/drawing/2014/main" id="{3D76A7C4-880C-40EC-8B61-5FA6134D8A38}"/>
                </a:ext>
              </a:extLst>
            </p:cNvPr>
            <p:cNvCxnSpPr/>
            <p:nvPr/>
          </p:nvCxnSpPr>
          <p:spPr>
            <a:xfrm flipV="1">
              <a:off x="3736437" y="3890426"/>
              <a:ext cx="737954" cy="9525"/>
            </a:xfrm>
            <a:prstGeom prst="straightConnector1">
              <a:avLst/>
            </a:prstGeom>
            <a:noFill/>
            <a:ln w="9525" cap="flat" cmpd="sng" algn="ctr">
              <a:solidFill>
                <a:srgbClr val="D83B01"/>
              </a:solidFill>
              <a:prstDash val="solid"/>
              <a:headEnd type="none"/>
              <a:tailEnd type="triangle"/>
            </a:ln>
            <a:effectLst/>
          </p:spPr>
        </p:cxnSp>
        <p:cxnSp>
          <p:nvCxnSpPr>
            <p:cNvPr id="25" name="Straight Arrow Connector 24">
              <a:extLst>
                <a:ext uri="{FF2B5EF4-FFF2-40B4-BE49-F238E27FC236}">
                  <a16:creationId xmlns:a16="http://schemas.microsoft.com/office/drawing/2014/main" id="{430B9946-E1E2-4633-8B21-30581929665E}"/>
                </a:ext>
              </a:extLst>
            </p:cNvPr>
            <p:cNvCxnSpPr/>
            <p:nvPr/>
          </p:nvCxnSpPr>
          <p:spPr>
            <a:xfrm flipV="1">
              <a:off x="5222243" y="3880901"/>
              <a:ext cx="457200" cy="9525"/>
            </a:xfrm>
            <a:prstGeom prst="straightConnector1">
              <a:avLst/>
            </a:prstGeom>
            <a:noFill/>
            <a:ln w="9525" cap="flat" cmpd="sng" algn="ctr">
              <a:solidFill>
                <a:srgbClr val="D83B01"/>
              </a:solidFill>
              <a:prstDash val="solid"/>
              <a:headEnd type="none"/>
              <a:tailEnd type="triangle"/>
            </a:ln>
            <a:effectLst/>
          </p:spPr>
        </p:cxnSp>
        <p:sp>
          <p:nvSpPr>
            <p:cNvPr id="26" name="TextBox 25">
              <a:extLst>
                <a:ext uri="{FF2B5EF4-FFF2-40B4-BE49-F238E27FC236}">
                  <a16:creationId xmlns:a16="http://schemas.microsoft.com/office/drawing/2014/main" id="{A51E0300-B6EC-4BA9-8808-FF365ABDF8E1}"/>
                </a:ext>
              </a:extLst>
            </p:cNvPr>
            <p:cNvSpPr txBox="1"/>
            <p:nvPr/>
          </p:nvSpPr>
          <p:spPr>
            <a:xfrm>
              <a:off x="124630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Video Source</a:t>
              </a:r>
            </a:p>
          </p:txBody>
        </p:sp>
        <p:sp>
          <p:nvSpPr>
            <p:cNvPr id="27" name="TextBox 26">
              <a:extLst>
                <a:ext uri="{FF2B5EF4-FFF2-40B4-BE49-F238E27FC236}">
                  <a16:creationId xmlns:a16="http://schemas.microsoft.com/office/drawing/2014/main" id="{191BCC1B-B8BD-4B6E-B7E0-C95368C0014D}"/>
                </a:ext>
              </a:extLst>
            </p:cNvPr>
            <p:cNvSpPr txBox="1"/>
            <p:nvPr/>
          </p:nvSpPr>
          <p:spPr>
            <a:xfrm>
              <a:off x="2808404" y="4588544"/>
              <a:ext cx="1167046" cy="406265"/>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Raw Video</a:t>
              </a:r>
            </a:p>
          </p:txBody>
        </p:sp>
        <p:sp>
          <p:nvSpPr>
            <p:cNvPr id="28" name="TextBox 27">
              <a:extLst>
                <a:ext uri="{FF2B5EF4-FFF2-40B4-BE49-F238E27FC236}">
                  <a16:creationId xmlns:a16="http://schemas.microsoft.com/office/drawing/2014/main" id="{4957F981-E021-4901-B5B1-56CA33832D67}"/>
                </a:ext>
              </a:extLst>
            </p:cNvPr>
            <p:cNvSpPr txBox="1"/>
            <p:nvPr/>
          </p:nvSpPr>
          <p:spPr>
            <a:xfrm>
              <a:off x="4339314" y="4477745"/>
              <a:ext cx="1167046" cy="627864"/>
            </a:xfrm>
            <a:prstGeom prst="rect">
              <a:avLst/>
            </a:prstGeom>
            <a:noFill/>
          </p:spPr>
          <p:txBody>
            <a:bodyPr wrap="square" lIns="91440" tIns="91440" rIns="91440" bIns="91440" rtlCol="0" anchor="ctr">
              <a:spAutoFit/>
            </a:bodyPr>
            <a:lstStyle/>
            <a:p>
              <a:pPr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Media Services</a:t>
              </a:r>
            </a:p>
          </p:txBody>
        </p:sp>
      </p:grpSp>
    </p:spTree>
    <p:extLst>
      <p:ext uri="{BB962C8B-B14F-4D97-AF65-F5344CB8AC3E}">
        <p14:creationId xmlns:p14="http://schemas.microsoft.com/office/powerpoint/2010/main" val="19154997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b24768ca-4e6a-497f-b692-4f21ad400ca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4D83-AD22-4B8F-98A4-926857DCA94C}"/>
              </a:ext>
            </a:extLst>
          </p:cNvPr>
          <p:cNvSpPr>
            <a:spLocks noGrp="1"/>
          </p:cNvSpPr>
          <p:nvPr>
            <p:ph type="title"/>
          </p:nvPr>
        </p:nvSpPr>
        <p:spPr/>
        <p:txBody>
          <a:bodyPr/>
          <a:lstStyle/>
          <a:p>
            <a:r>
              <a:rPr lang="en-US" dirty="0"/>
              <a:t>Dynamic Video Packaging</a:t>
            </a:r>
          </a:p>
        </p:txBody>
      </p:sp>
      <p:pic>
        <p:nvPicPr>
          <p:cNvPr id="9" name="Graphic 8">
            <a:extLst>
              <a:ext uri="{FF2B5EF4-FFF2-40B4-BE49-F238E27FC236}">
                <a16:creationId xmlns:a16="http://schemas.microsoft.com/office/drawing/2014/main" id="{8858CD37-70FA-4F17-A3DE-4AD2A5C049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3190" y="4704500"/>
            <a:ext cx="2057400" cy="2057400"/>
          </a:xfrm>
          <a:prstGeom prst="rect">
            <a:avLst/>
          </a:prstGeom>
        </p:spPr>
      </p:pic>
      <p:grpSp>
        <p:nvGrpSpPr>
          <p:cNvPr id="3" name="Group 2" descr="Dynamic just-in-time conversion of a multi-bitrate video to client-friendly formats">
            <a:extLst>
              <a:ext uri="{FF2B5EF4-FFF2-40B4-BE49-F238E27FC236}">
                <a16:creationId xmlns:a16="http://schemas.microsoft.com/office/drawing/2014/main" id="{1EC31743-CDB7-4086-ADE0-AE90EDB04390}"/>
              </a:ext>
            </a:extLst>
          </p:cNvPr>
          <p:cNvGrpSpPr/>
          <p:nvPr/>
        </p:nvGrpSpPr>
        <p:grpSpPr>
          <a:xfrm>
            <a:off x="396081" y="1664773"/>
            <a:ext cx="8512875" cy="4642035"/>
            <a:chOff x="396081" y="1664773"/>
            <a:chExt cx="8512875" cy="4642035"/>
          </a:xfrm>
        </p:grpSpPr>
        <p:sp>
          <p:nvSpPr>
            <p:cNvPr id="4" name="Rectangle 3">
              <a:extLst>
                <a:ext uri="{FF2B5EF4-FFF2-40B4-BE49-F238E27FC236}">
                  <a16:creationId xmlns:a16="http://schemas.microsoft.com/office/drawing/2014/main" id="{920129D6-7154-425F-AB61-A54B99C47012}"/>
                </a:ext>
              </a:extLst>
            </p:cNvPr>
            <p:cNvSpPr/>
            <p:nvPr/>
          </p:nvSpPr>
          <p:spPr bwMode="auto">
            <a:xfrm>
              <a:off x="4863072" y="1938056"/>
              <a:ext cx="2366963" cy="340785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5B8C6564-27E3-45B8-A38D-F8BB26174D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4489" y="3898106"/>
              <a:ext cx="476250" cy="476250"/>
            </a:xfrm>
            <a:prstGeom prst="rect">
              <a:avLst/>
            </a:prstGeom>
          </p:spPr>
        </p:pic>
        <p:pic>
          <p:nvPicPr>
            <p:cNvPr id="6" name="Graphic 5">
              <a:extLst>
                <a:ext uri="{FF2B5EF4-FFF2-40B4-BE49-F238E27FC236}">
                  <a16:creationId xmlns:a16="http://schemas.microsoft.com/office/drawing/2014/main" id="{AC27CDCC-9662-4E3F-8820-6C84EC49BC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6835" y="1664773"/>
              <a:ext cx="1447800" cy="1123950"/>
            </a:xfrm>
            <a:prstGeom prst="rect">
              <a:avLst/>
            </a:prstGeom>
          </p:spPr>
        </p:pic>
        <p:pic>
          <p:nvPicPr>
            <p:cNvPr id="7" name="Picture 6">
              <a:extLst>
                <a:ext uri="{FF2B5EF4-FFF2-40B4-BE49-F238E27FC236}">
                  <a16:creationId xmlns:a16="http://schemas.microsoft.com/office/drawing/2014/main" id="{ACC1057A-3F8A-4734-A102-981DD61A6B49}"/>
                </a:ext>
              </a:extLst>
            </p:cNvPr>
            <p:cNvPicPr>
              <a:picLocks noChangeAspect="1"/>
            </p:cNvPicPr>
            <p:nvPr/>
          </p:nvPicPr>
          <p:blipFill>
            <a:blip r:embed="rId9"/>
            <a:stretch>
              <a:fillRect/>
            </a:stretch>
          </p:blipFill>
          <p:spPr>
            <a:xfrm>
              <a:off x="524435" y="3731044"/>
              <a:ext cx="914400" cy="914400"/>
            </a:xfrm>
            <a:prstGeom prst="rect">
              <a:avLst/>
            </a:prstGeom>
          </p:spPr>
        </p:pic>
        <p:pic>
          <p:nvPicPr>
            <p:cNvPr id="8" name="Graphic 7">
              <a:extLst>
                <a:ext uri="{FF2B5EF4-FFF2-40B4-BE49-F238E27FC236}">
                  <a16:creationId xmlns:a16="http://schemas.microsoft.com/office/drawing/2014/main" id="{180FA4C0-D27E-4C74-AA1B-F7ACE1C4B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51556" y="3489090"/>
              <a:ext cx="2057400" cy="2057400"/>
            </a:xfrm>
            <a:prstGeom prst="rect">
              <a:avLst/>
            </a:prstGeom>
          </p:spPr>
        </p:pic>
        <p:pic>
          <p:nvPicPr>
            <p:cNvPr id="10" name="Graphic 9">
              <a:extLst>
                <a:ext uri="{FF2B5EF4-FFF2-40B4-BE49-F238E27FC236}">
                  <a16:creationId xmlns:a16="http://schemas.microsoft.com/office/drawing/2014/main" id="{D6643B32-BD9E-4B39-B28A-FAD889D6134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51556" y="2226748"/>
              <a:ext cx="2057400" cy="2057400"/>
            </a:xfrm>
            <a:prstGeom prst="rect">
              <a:avLst/>
            </a:prstGeom>
          </p:spPr>
        </p:pic>
        <p:sp>
          <p:nvSpPr>
            <p:cNvPr id="11" name="TextBox 10">
              <a:extLst>
                <a:ext uri="{FF2B5EF4-FFF2-40B4-BE49-F238E27FC236}">
                  <a16:creationId xmlns:a16="http://schemas.microsoft.com/office/drawing/2014/main" id="{85A14799-FC98-41DA-9F47-00F537D01679}"/>
                </a:ext>
              </a:extLst>
            </p:cNvPr>
            <p:cNvSpPr txBox="1"/>
            <p:nvPr/>
          </p:nvSpPr>
          <p:spPr>
            <a:xfrm>
              <a:off x="5458385" y="1993106"/>
              <a:ext cx="1708989" cy="960263"/>
            </a:xfrm>
            <a:prstGeom prst="rect">
              <a:avLst/>
            </a:prstGeom>
            <a:noFill/>
          </p:spPr>
          <p:txBody>
            <a:bodyPr wrap="square" lIns="182880" tIns="146304" rIns="182880" bIns="146304" rtlCol="0">
              <a:spAutoFit/>
            </a:bodyPr>
            <a:lstStyle/>
            <a:p>
              <a:pPr lvl="0"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Dynamic Packaging Server</a:t>
              </a:r>
            </a:p>
          </p:txBody>
        </p:sp>
        <p:cxnSp>
          <p:nvCxnSpPr>
            <p:cNvPr id="12" name="Straight Arrow Connector 11">
              <a:extLst>
                <a:ext uri="{FF2B5EF4-FFF2-40B4-BE49-F238E27FC236}">
                  <a16:creationId xmlns:a16="http://schemas.microsoft.com/office/drawing/2014/main" id="{3C0B3805-D5D4-42EA-811F-ADE3F0CF5853}"/>
                </a:ext>
              </a:extLst>
            </p:cNvPr>
            <p:cNvCxnSpPr/>
            <p:nvPr/>
          </p:nvCxnSpPr>
          <p:spPr>
            <a:xfrm flipV="1">
              <a:off x="1462881" y="4126706"/>
              <a:ext cx="737954" cy="9525"/>
            </a:xfrm>
            <a:prstGeom prst="straightConnector1">
              <a:avLst/>
            </a:prstGeom>
            <a:noFill/>
            <a:ln w="9525" cap="flat" cmpd="sng" algn="ctr">
              <a:solidFill>
                <a:srgbClr val="D83B01"/>
              </a:solidFill>
              <a:prstDash val="solid"/>
              <a:headEnd type="none"/>
              <a:tailEnd type="triangle"/>
            </a:ln>
            <a:effectLst/>
          </p:spPr>
        </p:cxnSp>
        <p:cxnSp>
          <p:nvCxnSpPr>
            <p:cNvPr id="13" name="Straight Arrow Connector 12">
              <a:extLst>
                <a:ext uri="{FF2B5EF4-FFF2-40B4-BE49-F238E27FC236}">
                  <a16:creationId xmlns:a16="http://schemas.microsoft.com/office/drawing/2014/main" id="{D520A2C2-5368-4B6B-BFFE-C24B65DAE159}"/>
                </a:ext>
              </a:extLst>
            </p:cNvPr>
            <p:cNvCxnSpPr/>
            <p:nvPr/>
          </p:nvCxnSpPr>
          <p:spPr>
            <a:xfrm flipV="1">
              <a:off x="2886214" y="4117181"/>
              <a:ext cx="737954" cy="9525"/>
            </a:xfrm>
            <a:prstGeom prst="straightConnector1">
              <a:avLst/>
            </a:prstGeom>
            <a:noFill/>
            <a:ln w="9525" cap="flat" cmpd="sng" algn="ctr">
              <a:solidFill>
                <a:srgbClr val="D83B01"/>
              </a:solidFill>
              <a:prstDash val="solid"/>
              <a:headEnd type="none"/>
              <a:tailEnd type="triangle"/>
            </a:ln>
            <a:effectLst/>
          </p:spPr>
        </p:cxnSp>
        <p:cxnSp>
          <p:nvCxnSpPr>
            <p:cNvPr id="14" name="Straight Arrow Connector 13">
              <a:extLst>
                <a:ext uri="{FF2B5EF4-FFF2-40B4-BE49-F238E27FC236}">
                  <a16:creationId xmlns:a16="http://schemas.microsoft.com/office/drawing/2014/main" id="{22345A73-88D7-427B-8488-C47BA4103FD7}"/>
                </a:ext>
              </a:extLst>
            </p:cNvPr>
            <p:cNvCxnSpPr>
              <a:cxnSpLocks/>
            </p:cNvCxnSpPr>
            <p:nvPr/>
          </p:nvCxnSpPr>
          <p:spPr>
            <a:xfrm flipV="1">
              <a:off x="4372020" y="3992935"/>
              <a:ext cx="1331890" cy="124247"/>
            </a:xfrm>
            <a:prstGeom prst="straightConnector1">
              <a:avLst/>
            </a:prstGeom>
            <a:noFill/>
            <a:ln w="9525" cap="flat" cmpd="sng" algn="ctr">
              <a:solidFill>
                <a:srgbClr val="D83B01"/>
              </a:solidFill>
              <a:prstDash val="solid"/>
              <a:headEnd type="none"/>
              <a:tailEnd type="triangle"/>
            </a:ln>
            <a:effectLst/>
          </p:spPr>
        </p:cxnSp>
        <p:sp>
          <p:nvSpPr>
            <p:cNvPr id="15" name="TextBox 14">
              <a:extLst>
                <a:ext uri="{FF2B5EF4-FFF2-40B4-BE49-F238E27FC236}">
                  <a16:creationId xmlns:a16="http://schemas.microsoft.com/office/drawing/2014/main" id="{515E491F-B91B-4271-A929-19D78C67E13A}"/>
                </a:ext>
              </a:extLst>
            </p:cNvPr>
            <p:cNvSpPr txBox="1"/>
            <p:nvPr/>
          </p:nvSpPr>
          <p:spPr>
            <a:xfrm>
              <a:off x="39608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Video Source</a:t>
              </a:r>
            </a:p>
          </p:txBody>
        </p:sp>
        <p:sp>
          <p:nvSpPr>
            <p:cNvPr id="16" name="TextBox 15">
              <a:extLst>
                <a:ext uri="{FF2B5EF4-FFF2-40B4-BE49-F238E27FC236}">
                  <a16:creationId xmlns:a16="http://schemas.microsoft.com/office/drawing/2014/main" id="{826A5FFA-A8F6-4302-9A8D-B4AE5CFF12C9}"/>
                </a:ext>
              </a:extLst>
            </p:cNvPr>
            <p:cNvSpPr txBox="1"/>
            <p:nvPr/>
          </p:nvSpPr>
          <p:spPr>
            <a:xfrm>
              <a:off x="3489091" y="4704500"/>
              <a:ext cx="1167046"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Media Services</a:t>
              </a:r>
            </a:p>
          </p:txBody>
        </p:sp>
        <p:pic>
          <p:nvPicPr>
            <p:cNvPr id="17" name="Graphic 16">
              <a:extLst>
                <a:ext uri="{FF2B5EF4-FFF2-40B4-BE49-F238E27FC236}">
                  <a16:creationId xmlns:a16="http://schemas.microsoft.com/office/drawing/2014/main" id="{1603CD05-9F2B-49DD-B7E2-BE2AFDBECC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62881" y="3107531"/>
              <a:ext cx="2057400" cy="2057400"/>
            </a:xfrm>
            <a:prstGeom prst="rect">
              <a:avLst/>
            </a:prstGeom>
          </p:spPr>
        </p:pic>
        <p:sp>
          <p:nvSpPr>
            <p:cNvPr id="18" name="TextBox 17">
              <a:extLst>
                <a:ext uri="{FF2B5EF4-FFF2-40B4-BE49-F238E27FC236}">
                  <a16:creationId xmlns:a16="http://schemas.microsoft.com/office/drawing/2014/main" id="{5335A8B9-B720-4FD5-9C03-72E4F5160B76}"/>
                </a:ext>
              </a:extLst>
            </p:cNvPr>
            <p:cNvSpPr txBox="1"/>
            <p:nvPr/>
          </p:nvSpPr>
          <p:spPr>
            <a:xfrm>
              <a:off x="1958181" y="4815299"/>
              <a:ext cx="1167046" cy="406265"/>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Raw Video</a:t>
              </a:r>
            </a:p>
          </p:txBody>
        </p:sp>
        <p:pic>
          <p:nvPicPr>
            <p:cNvPr id="19" name="Graphic 18">
              <a:extLst>
                <a:ext uri="{FF2B5EF4-FFF2-40B4-BE49-F238E27FC236}">
                  <a16:creationId xmlns:a16="http://schemas.microsoft.com/office/drawing/2014/main" id="{09E78FAE-D02F-4028-8A9D-47C0B3E4BA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3839" y="2964235"/>
              <a:ext cx="2057400" cy="2057400"/>
            </a:xfrm>
            <a:prstGeom prst="rect">
              <a:avLst/>
            </a:prstGeom>
          </p:spPr>
        </p:pic>
        <p:sp>
          <p:nvSpPr>
            <p:cNvPr id="20" name="TextBox 19">
              <a:extLst>
                <a:ext uri="{FF2B5EF4-FFF2-40B4-BE49-F238E27FC236}">
                  <a16:creationId xmlns:a16="http://schemas.microsoft.com/office/drawing/2014/main" id="{370C731D-3141-47B1-9C3B-8D73893DB528}"/>
                </a:ext>
              </a:extLst>
            </p:cNvPr>
            <p:cNvSpPr txBox="1"/>
            <p:nvPr/>
          </p:nvSpPr>
          <p:spPr>
            <a:xfrm>
              <a:off x="5325887" y="4284148"/>
              <a:ext cx="1373304" cy="627864"/>
            </a:xfrm>
            <a:prstGeom prst="rect">
              <a:avLst/>
            </a:prstGeom>
            <a:noFill/>
          </p:spPr>
          <p:txBody>
            <a:bodyPr wrap="square" lIns="91440" tIns="91440" rIns="91440" bIns="91440" rtlCol="0" anchor="ctr">
              <a:spAutoFit/>
            </a:bodyPr>
            <a:lstStyle/>
            <a:p>
              <a:pPr lvl="0" algn="ct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Multi-Bitrate Video</a:t>
              </a:r>
            </a:p>
          </p:txBody>
        </p:sp>
        <p:pic>
          <p:nvPicPr>
            <p:cNvPr id="21" name="Picture 2" descr="http://upload.wikimedia.org/wikipedia/commons/6/6c/IOS.png">
              <a:extLst>
                <a:ext uri="{FF2B5EF4-FFF2-40B4-BE49-F238E27FC236}">
                  <a16:creationId xmlns:a16="http://schemas.microsoft.com/office/drawing/2014/main" id="{FF7D7355-4C10-4A0C-9639-6541DEA97E4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81865" y="28256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upload.wikimedia.org/wikipedia/commons/6/66/Android_robot.png">
              <a:extLst>
                <a:ext uri="{FF2B5EF4-FFF2-40B4-BE49-F238E27FC236}">
                  <a16:creationId xmlns:a16="http://schemas.microsoft.com/office/drawing/2014/main" id="{8065CDBF-1E70-458D-9EE5-5A4B2AF29FD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H="1">
              <a:off x="8513488" y="3548073"/>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wikia.com/darksouls/images/9/91/Icon_xbox360.png">
              <a:extLst>
                <a:ext uri="{FF2B5EF4-FFF2-40B4-BE49-F238E27FC236}">
                  <a16:creationId xmlns:a16="http://schemas.microsoft.com/office/drawing/2014/main" id="{36F72B27-2066-44AA-BAD5-BCBB24BEC5A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03490" y="4414352"/>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http://upload.wikimedia.org/wikipedia/commons/c/c7/Windows_logo_-_2012.png">
              <a:extLst>
                <a:ext uri="{FF2B5EF4-FFF2-40B4-BE49-F238E27FC236}">
                  <a16:creationId xmlns:a16="http://schemas.microsoft.com/office/drawing/2014/main" id="{4950019D-6018-48BA-AB59-AAE93B840D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542062" y="5234626"/>
              <a:ext cx="291226" cy="3192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blogcdn.com/www.engadget.com/media/2011/04/chrome-logo-2011-04-27.jpg">
              <a:extLst>
                <a:ext uri="{FF2B5EF4-FFF2-40B4-BE49-F238E27FC236}">
                  <a16:creationId xmlns:a16="http://schemas.microsoft.com/office/drawing/2014/main" id="{40B68422-77FE-4AAD-87C9-FBC19DAA0A83}"/>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a:stretch/>
          </p:blipFill>
          <p:spPr bwMode="auto">
            <a:xfrm>
              <a:off x="8514985" y="6005814"/>
              <a:ext cx="345381" cy="30099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BD95D206-DB25-41B3-9216-B36F80F8321A}"/>
                </a:ext>
              </a:extLst>
            </p:cNvPr>
            <p:cNvCxnSpPr>
              <a:cxnSpLocks/>
            </p:cNvCxnSpPr>
            <p:nvPr/>
          </p:nvCxnSpPr>
          <p:spPr>
            <a:xfrm flipV="1">
              <a:off x="6346790" y="3248644"/>
              <a:ext cx="1259482" cy="744291"/>
            </a:xfrm>
            <a:prstGeom prst="straightConnector1">
              <a:avLst/>
            </a:prstGeom>
            <a:noFill/>
            <a:ln w="9525" cap="flat" cmpd="sng" algn="ctr">
              <a:solidFill>
                <a:srgbClr val="D83B01"/>
              </a:solidFill>
              <a:prstDash val="solid"/>
              <a:headEnd type="none"/>
              <a:tailEnd type="triangle"/>
            </a:ln>
            <a:effectLst/>
          </p:spPr>
        </p:cxnSp>
        <p:cxnSp>
          <p:nvCxnSpPr>
            <p:cNvPr id="27" name="Straight Arrow Connector 26">
              <a:extLst>
                <a:ext uri="{FF2B5EF4-FFF2-40B4-BE49-F238E27FC236}">
                  <a16:creationId xmlns:a16="http://schemas.microsoft.com/office/drawing/2014/main" id="{4D66E154-5C10-44B8-B652-438BA17BBE87}"/>
                </a:ext>
              </a:extLst>
            </p:cNvPr>
            <p:cNvCxnSpPr>
              <a:cxnSpLocks/>
            </p:cNvCxnSpPr>
            <p:nvPr/>
          </p:nvCxnSpPr>
          <p:spPr>
            <a:xfrm>
              <a:off x="6370574" y="3962448"/>
              <a:ext cx="1222998" cy="1770752"/>
            </a:xfrm>
            <a:prstGeom prst="straightConnector1">
              <a:avLst/>
            </a:prstGeom>
            <a:noFill/>
            <a:ln w="9525" cap="flat" cmpd="sng" algn="ctr">
              <a:solidFill>
                <a:srgbClr val="D83B01"/>
              </a:solidFill>
              <a:prstDash val="solid"/>
              <a:headEnd type="none"/>
              <a:tailEnd type="triangle"/>
            </a:ln>
            <a:effectLst/>
          </p:spPr>
        </p:cxnSp>
        <p:cxnSp>
          <p:nvCxnSpPr>
            <p:cNvPr id="28" name="Straight Arrow Connector 27">
              <a:extLst>
                <a:ext uri="{FF2B5EF4-FFF2-40B4-BE49-F238E27FC236}">
                  <a16:creationId xmlns:a16="http://schemas.microsoft.com/office/drawing/2014/main" id="{1F26A1CE-9FDC-43C3-AD18-F61156B03255}"/>
                </a:ext>
              </a:extLst>
            </p:cNvPr>
            <p:cNvCxnSpPr>
              <a:cxnSpLocks/>
            </p:cNvCxnSpPr>
            <p:nvPr/>
          </p:nvCxnSpPr>
          <p:spPr>
            <a:xfrm>
              <a:off x="6382466" y="3992935"/>
              <a:ext cx="1233646" cy="524855"/>
            </a:xfrm>
            <a:prstGeom prst="straightConnector1">
              <a:avLst/>
            </a:prstGeom>
            <a:noFill/>
            <a:ln w="9525" cap="flat" cmpd="sng" algn="ctr">
              <a:solidFill>
                <a:srgbClr val="D83B01"/>
              </a:solidFill>
              <a:prstDash val="solid"/>
              <a:headEnd type="none"/>
              <a:tailEnd type="triangle"/>
            </a:ln>
            <a:effectLst/>
          </p:spPr>
        </p:cxnSp>
        <p:sp>
          <p:nvSpPr>
            <p:cNvPr id="29" name="Oval 28">
              <a:extLst>
                <a:ext uri="{FF2B5EF4-FFF2-40B4-BE49-F238E27FC236}">
                  <a16:creationId xmlns:a16="http://schemas.microsoft.com/office/drawing/2014/main" id="{478EA03F-394C-4170-B05A-7BA17C75415B}"/>
                </a:ext>
              </a:extLst>
            </p:cNvPr>
            <p:cNvSpPr/>
            <p:nvPr/>
          </p:nvSpPr>
          <p:spPr bwMode="auto">
            <a:xfrm>
              <a:off x="6339762" y="3935111"/>
              <a:ext cx="118975" cy="118975"/>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a:extLst>
                <a:ext uri="{FF2B5EF4-FFF2-40B4-BE49-F238E27FC236}">
                  <a16:creationId xmlns:a16="http://schemas.microsoft.com/office/drawing/2014/main" id="{A761FF39-1958-4D0B-98B3-17928C874D8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15447" y="2244676"/>
              <a:ext cx="790575" cy="790575"/>
            </a:xfrm>
            <a:prstGeom prst="rect">
              <a:avLst/>
            </a:prstGeom>
          </p:spPr>
        </p:pic>
      </p:grpSp>
    </p:spTree>
    <p:extLst>
      <p:ext uri="{BB962C8B-B14F-4D97-AF65-F5344CB8AC3E}">
        <p14:creationId xmlns:p14="http://schemas.microsoft.com/office/powerpoint/2010/main" val="2818963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89f2fef7-3ac3-455a-a82e-35c142f4d78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09A1E-CAA1-4A24-8C2C-E8C7E71EA374}"/>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489273D0-7718-47B3-993D-89B80FCC4DFA}"/>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Tag images based on content</a:t>
            </a:r>
          </a:p>
          <a:p>
            <a:pPr lvl="1"/>
            <a:r>
              <a:rPr lang="en-US" b="0" kern="0" dirty="0">
                <a:solidFill>
                  <a:srgbClr val="000000"/>
                </a:solidFill>
              </a:rPr>
              <a:t>Categorize images</a:t>
            </a:r>
          </a:p>
          <a:p>
            <a:pPr lvl="1"/>
            <a:r>
              <a:rPr lang="en-US" b="0" kern="0" dirty="0">
                <a:solidFill>
                  <a:srgbClr val="000000"/>
                </a:solidFill>
              </a:rPr>
              <a:t>Identify the type and quality of images</a:t>
            </a:r>
          </a:p>
          <a:p>
            <a:pPr lvl="1"/>
            <a:r>
              <a:rPr lang="en-US" b="0" kern="0" dirty="0">
                <a:solidFill>
                  <a:srgbClr val="000000"/>
                </a:solidFill>
              </a:rPr>
              <a:t>Detect human faces and return their coordinates</a:t>
            </a:r>
          </a:p>
          <a:p>
            <a:pPr lvl="1"/>
            <a:r>
              <a:rPr lang="en-US" b="0" kern="0" dirty="0">
                <a:solidFill>
                  <a:srgbClr val="000000"/>
                </a:solidFill>
              </a:rPr>
              <a:t>Recognize domain-specific content</a:t>
            </a:r>
          </a:p>
          <a:p>
            <a:pPr lvl="1"/>
            <a:r>
              <a:rPr lang="en-US" b="0" kern="0" dirty="0">
                <a:solidFill>
                  <a:srgbClr val="000000"/>
                </a:solidFill>
              </a:rPr>
              <a:t>Generate descriptions of the content</a:t>
            </a:r>
          </a:p>
          <a:p>
            <a:pPr lvl="1"/>
            <a:r>
              <a:rPr lang="en-US" b="0" kern="0" dirty="0">
                <a:solidFill>
                  <a:srgbClr val="000000"/>
                </a:solidFill>
              </a:rPr>
              <a:t>Use optical character recognition to identify printed text found in images</a:t>
            </a:r>
          </a:p>
          <a:p>
            <a:pPr lvl="0"/>
            <a:endParaRPr lang="en-US" b="0" kern="0" dirty="0">
              <a:solidFill>
                <a:srgbClr val="000000"/>
              </a:solidFill>
            </a:endParaRPr>
          </a:p>
        </p:txBody>
      </p:sp>
    </p:spTree>
    <p:extLst>
      <p:ext uri="{BB962C8B-B14F-4D97-AF65-F5344CB8AC3E}">
        <p14:creationId xmlns:p14="http://schemas.microsoft.com/office/powerpoint/2010/main" val="1833669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3900a36d-1fca-4d32-90db-46d31d48cd5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422D-5F4A-4A31-AE27-8532E887BE2B}"/>
              </a:ext>
            </a:extLst>
          </p:cNvPr>
          <p:cNvSpPr>
            <a:spLocks noGrp="1"/>
          </p:cNvSpPr>
          <p:nvPr>
            <p:ph type="title"/>
          </p:nvPr>
        </p:nvSpPr>
        <p:spPr/>
        <p:txBody>
          <a:bodyPr/>
          <a:lstStyle/>
          <a:p>
            <a:r>
              <a:rPr lang="en-US" dirty="0"/>
              <a:t>Computer Vision API</a:t>
            </a:r>
          </a:p>
        </p:txBody>
      </p:sp>
      <p:sp>
        <p:nvSpPr>
          <p:cNvPr id="4" name="Content Placeholder 2">
            <a:extLst>
              <a:ext uri="{FF2B5EF4-FFF2-40B4-BE49-F238E27FC236}">
                <a16:creationId xmlns:a16="http://schemas.microsoft.com/office/drawing/2014/main" id="{74F4AE06-E5C0-42DC-905D-A1387C45B427}"/>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Algorithms for Processing Images:</a:t>
            </a:r>
          </a:p>
          <a:p>
            <a:pPr lvl="1"/>
            <a:r>
              <a:rPr lang="en-US" b="0" kern="0" dirty="0">
                <a:solidFill>
                  <a:srgbClr val="000000"/>
                </a:solidFill>
              </a:rPr>
              <a:t>Recognize handwritten text</a:t>
            </a:r>
          </a:p>
          <a:p>
            <a:pPr lvl="1"/>
            <a:r>
              <a:rPr lang="en-US" b="0" kern="0" dirty="0">
                <a:solidFill>
                  <a:srgbClr val="000000"/>
                </a:solidFill>
              </a:rPr>
              <a:t>Distinguish color schemes</a:t>
            </a:r>
          </a:p>
          <a:p>
            <a:pPr lvl="1"/>
            <a:r>
              <a:rPr lang="en-US" b="0" kern="0" dirty="0">
                <a:solidFill>
                  <a:srgbClr val="000000"/>
                </a:solidFill>
              </a:rPr>
              <a:t>Flag adult content</a:t>
            </a:r>
          </a:p>
          <a:p>
            <a:pPr lvl="1"/>
            <a:r>
              <a:rPr lang="en-US" b="0" kern="0" dirty="0">
                <a:solidFill>
                  <a:srgbClr val="000000"/>
                </a:solidFill>
              </a:rPr>
              <a:t>Crop photos to be used as thumbnails</a:t>
            </a:r>
          </a:p>
          <a:p>
            <a:pPr lvl="0"/>
            <a:endParaRPr lang="en-US" b="0" kern="0" dirty="0">
              <a:solidFill>
                <a:srgbClr val="000000"/>
              </a:solidFill>
            </a:endParaRPr>
          </a:p>
        </p:txBody>
      </p:sp>
    </p:spTree>
    <p:extLst>
      <p:ext uri="{BB962C8B-B14F-4D97-AF65-F5344CB8AC3E}">
        <p14:creationId xmlns:p14="http://schemas.microsoft.com/office/powerpoint/2010/main" val="2041464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264af7f2-34be-43cb-afdd-d65b7a022b0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FCDC-BCBF-47D3-BE83-AB5B6869E9AD}"/>
              </a:ext>
            </a:extLst>
          </p:cNvPr>
          <p:cNvSpPr>
            <a:spLocks noGrp="1"/>
          </p:cNvSpPr>
          <p:nvPr>
            <p:ph type="title"/>
          </p:nvPr>
        </p:nvSpPr>
        <p:spPr/>
        <p:txBody>
          <a:bodyPr/>
          <a:lstStyle/>
          <a:p>
            <a:r>
              <a:rPr lang="en-US" dirty="0"/>
              <a:t>Image Tagging</a:t>
            </a:r>
          </a:p>
        </p:txBody>
      </p:sp>
      <p:pic>
        <p:nvPicPr>
          <p:cNvPr id="4" name="Picture 2" descr="House and Yard">
            <a:extLst>
              <a:ext uri="{FF2B5EF4-FFF2-40B4-BE49-F238E27FC236}">
                <a16:creationId xmlns:a16="http://schemas.microsoft.com/office/drawing/2014/main" id="{6A4B7AAA-7FB0-42F8-92E7-E29E109E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2582862"/>
            <a:ext cx="28575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24D1A6-40AF-4E24-9AF7-28221ACDFF07}"/>
              </a:ext>
            </a:extLst>
          </p:cNvPr>
          <p:cNvSpPr txBox="1"/>
          <p:nvPr/>
        </p:nvSpPr>
        <p:spPr>
          <a:xfrm>
            <a:off x="3725863" y="979032"/>
            <a:ext cx="5600700" cy="5530745"/>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'tags':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"grass"</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:0.999999761581421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"outdoor"</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:0.999970674514771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"sky"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:999289751052856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"building"</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:0.996463239192963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"house"</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:0.992798030376434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"lawn"</a:t>
            </a:r>
            <a:r>
              <a:rPr lang="en-US" sz="1400" b="0" dirty="0">
                <a:solidFill>
                  <a:srgbClr val="222222"/>
                </a:solidFill>
                <a:latin typeface="Consolas" panose="020B0609020204030204" pitchFamily="49" charset="0"/>
              </a:rPr>
              <a:t>,</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:0.822680294513702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"green"</a:t>
            </a: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:0.641222536563873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"name"</a:t>
            </a:r>
            <a:r>
              <a:rPr lang="en-US" sz="1400" b="0" dirty="0">
                <a:solidFill>
                  <a:srgbClr val="222222"/>
                </a:solidFill>
                <a:latin typeface="Consolas" panose="020B0609020204030204" pitchFamily="49" charset="0"/>
              </a:rPr>
              <a:t>:</a:t>
            </a:r>
            <a:r>
              <a:rPr lang="en-US" sz="1400" b="0" dirty="0">
                <a:solidFill>
                  <a:srgbClr val="A31515"/>
                </a:solidFill>
                <a:latin typeface="Consolas" panose="020B0609020204030204" pitchFamily="49" charset="0"/>
              </a:rPr>
              <a:t>"residential"</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B30000"/>
                </a:solidFill>
                <a:latin typeface="Consolas" panose="020B0609020204030204" pitchFamily="49" charset="0"/>
              </a:rPr>
              <a:t>		"confidence"</a:t>
            </a:r>
            <a:r>
              <a:rPr lang="en-US" sz="1400" b="0" dirty="0">
                <a:solidFill>
                  <a:srgbClr val="222222"/>
                </a:solidFill>
                <a:latin typeface="Consolas" panose="020B0609020204030204" pitchFamily="49" charset="0"/>
              </a:rPr>
              <a:t>:0.314032256603241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1746310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2674ad33-e308-4972-9da6-713ed6d80dc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63E9-8D38-4591-BAC1-9FBD204144F2}"/>
              </a:ext>
            </a:extLst>
          </p:cNvPr>
          <p:cNvSpPr>
            <a:spLocks noGrp="1"/>
          </p:cNvSpPr>
          <p:nvPr>
            <p:ph type="title"/>
          </p:nvPr>
        </p:nvSpPr>
        <p:spPr/>
        <p:txBody>
          <a:bodyPr/>
          <a:lstStyle/>
          <a:p>
            <a:r>
              <a:rPr lang="en-US" dirty="0"/>
              <a:t>Description Generation</a:t>
            </a:r>
          </a:p>
        </p:txBody>
      </p:sp>
      <p:pic>
        <p:nvPicPr>
          <p:cNvPr id="4" name="Picture 6" descr="Black &amp; White Buildings">
            <a:extLst>
              <a:ext uri="{FF2B5EF4-FFF2-40B4-BE49-F238E27FC236}">
                <a16:creationId xmlns:a16="http://schemas.microsoft.com/office/drawing/2014/main" id="{A7D9D08D-C386-4526-90C8-EFC381BE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81" y="1744662"/>
            <a:ext cx="2857500" cy="3586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0095F37-6917-4E4D-AAC2-6A19E646282E}"/>
              </a:ext>
            </a:extLst>
          </p:cNvPr>
          <p:cNvSpPr txBox="1"/>
          <p:nvPr/>
        </p:nvSpPr>
        <p:spPr>
          <a:xfrm>
            <a:off x="3725863" y="882092"/>
            <a:ext cx="5600700" cy="5724644"/>
          </a:xfrm>
          <a:prstGeom prst="rect">
            <a:avLst/>
          </a:prstGeom>
          <a:noFill/>
        </p:spPr>
        <p:txBody>
          <a:bodyPr wrap="square" lIns="182880" tIns="146304" rIns="182880" bIns="146304" rtlCol="0" anchor="ctr">
            <a:spAutoFit/>
          </a:bodyPr>
          <a:lstStyle/>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"description":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"captions"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353535"/>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:0.607638706850331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photo of a large city"</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:0.577256764264197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"type"</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t>
            </a:r>
            <a:r>
              <a:rPr lang="en-US" sz="1400" b="0" dirty="0">
                <a:solidFill>
                  <a:srgbClr val="A31515"/>
                </a:solidFill>
                <a:latin typeface="Consolas" panose="020B0609020204030204" pitchFamily="49" charset="0"/>
              </a:rPr>
              <a:t>phrase</a:t>
            </a:r>
            <a:r>
              <a:rPr lang="en-US" sz="1400" b="0" dirty="0">
                <a:solidFill>
                  <a:srgbClr val="B30000"/>
                </a:solidFill>
                <a:latin typeface="Consolas" panose="020B0609020204030204" pitchFamily="49" charset="0"/>
              </a:rPr>
              <a:t>"</a:t>
            </a: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"text"</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a black and white photo of 					a city"</a:t>
            </a:r>
            <a:r>
              <a:rPr lang="en-US" sz="1400" b="0" dirty="0">
                <a:solidFill>
                  <a:srgbClr val="222222"/>
                </a:solidFill>
                <a:latin typeface="Consolas" panose="020B0609020204030204" pitchFamily="49" charset="0"/>
              </a:rPr>
              <a:t>,</a:t>
            </a:r>
            <a:r>
              <a:rPr lang="en-US" sz="1400" b="0" dirty="0">
                <a:solidFill>
                  <a:srgbClr val="B30000"/>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"confidence"</a:t>
            </a:r>
            <a:r>
              <a:rPr lang="en-US" sz="1400" b="0" dirty="0">
                <a:solidFill>
                  <a:srgbClr val="222222"/>
                </a:solidFill>
                <a:latin typeface="Consolas" panose="020B0609020204030204" pitchFamily="49" charset="0"/>
              </a:rPr>
              <a:t>:0.538493271791207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A31515"/>
                </a:solidFill>
                <a:latin typeface="Consolas" panose="020B0609020204030204" pitchFamily="49" charset="0"/>
              </a:rPr>
              <a:t>"tags"</a:t>
            </a:r>
            <a:r>
              <a:rPr lang="en-US" sz="1400" b="0" dirty="0">
                <a:solidFill>
                  <a:srgbClr val="222222"/>
                </a:solidFill>
                <a:latin typeface="Consolas" panose="020B0609020204030204" pitchFamily="49" charset="0"/>
              </a:rPr>
              <a:t>: {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r>
              <a:rPr lang="en-US" sz="1400" b="0" dirty="0">
                <a:solidFill>
                  <a:srgbClr val="B30000"/>
                </a:solidFill>
                <a:latin typeface="Consolas" panose="020B0609020204030204" pitchFamily="49" charset="0"/>
              </a:rPr>
              <a:t>"outdoor"</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"city"</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"building"</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"photo"</a:t>
            </a:r>
            <a:r>
              <a:rPr lang="en-US" sz="1400" b="0" dirty="0">
                <a:solidFill>
                  <a:srgbClr val="222222"/>
                </a:solidFill>
                <a:latin typeface="Consolas" panose="020B0609020204030204" pitchFamily="49" charset="0"/>
              </a:rPr>
              <a:t>, </a:t>
            </a:r>
          </a:p>
          <a:p>
            <a:pPr marL="932742" lvl="2" defTabSz="457200" fontAlgn="auto">
              <a:lnSpc>
                <a:spcPct val="90000"/>
              </a:lnSpc>
              <a:spcBef>
                <a:spcPts val="0"/>
              </a:spcBef>
              <a:spcAft>
                <a:spcPts val="0"/>
              </a:spcAft>
            </a:pPr>
            <a:r>
              <a:rPr lang="en-US" sz="1400" b="0" dirty="0">
                <a:solidFill>
                  <a:srgbClr val="B30000"/>
                </a:solidFill>
                <a:latin typeface="Consolas" panose="020B0609020204030204" pitchFamily="49" charset="0"/>
              </a:rPr>
              <a:t>"large"</a:t>
            </a:r>
            <a:endParaRPr lang="en-US" sz="1400" b="0" dirty="0">
              <a:solidFill>
                <a:srgbClr val="222222"/>
              </a:solidFill>
              <a:latin typeface="Consolas" panose="020B0609020204030204" pitchFamily="49" charset="0"/>
            </a:endParaRP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	}</a:t>
            </a:r>
          </a:p>
          <a:p>
            <a:pPr lvl="0" defTabSz="457200" fontAlgn="auto">
              <a:lnSpc>
                <a:spcPct val="90000"/>
              </a:lnSpc>
              <a:spcBef>
                <a:spcPts val="0"/>
              </a:spcBef>
              <a:spcAft>
                <a:spcPts val="0"/>
              </a:spcAft>
            </a:pPr>
            <a:r>
              <a:rPr lang="en-US" sz="1400" b="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1204475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2af786d4-3ee1-4e58-821b-1ee9998b19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015BC-4927-43F8-8B66-BB2912397678}"/>
              </a:ext>
            </a:extLst>
          </p:cNvPr>
          <p:cNvSpPr>
            <a:spLocks noGrp="1"/>
          </p:cNvSpPr>
          <p:nvPr>
            <p:ph type="title"/>
          </p:nvPr>
        </p:nvSpPr>
        <p:spPr/>
        <p:txBody>
          <a:bodyPr/>
          <a:lstStyle/>
          <a:p>
            <a:r>
              <a:rPr lang="en-US" dirty="0"/>
              <a:t>Color Schemes</a:t>
            </a:r>
          </a:p>
        </p:txBody>
      </p:sp>
      <p:graphicFrame>
        <p:nvGraphicFramePr>
          <p:cNvPr id="4" name="Table 3">
            <a:extLst>
              <a:ext uri="{FF2B5EF4-FFF2-40B4-BE49-F238E27FC236}">
                <a16:creationId xmlns:a16="http://schemas.microsoft.com/office/drawing/2014/main" id="{76569EEB-CC38-4043-80A6-9588650B0B0F}"/>
              </a:ext>
            </a:extLst>
          </p:cNvPr>
          <p:cNvGraphicFramePr>
            <a:graphicFrameLocks noGrp="1"/>
          </p:cNvGraphicFramePr>
          <p:nvPr>
            <p:extLst>
              <p:ext uri="{D42A27DB-BD31-4B8C-83A1-F6EECF244321}">
                <p14:modId xmlns:p14="http://schemas.microsoft.com/office/powerpoint/2010/main" val="1268877635"/>
              </p:ext>
            </p:extLst>
          </p:nvPr>
        </p:nvGraphicFramePr>
        <p:xfrm>
          <a:off x="853281" y="906462"/>
          <a:ext cx="7543800" cy="5504688"/>
        </p:xfrm>
        <a:graphic>
          <a:graphicData uri="http://schemas.openxmlformats.org/drawingml/2006/table">
            <a:tbl>
              <a:tblPr firstRow="1"/>
              <a:tblGrid>
                <a:gridCol w="2286000">
                  <a:extLst>
                    <a:ext uri="{9D8B030D-6E8A-4147-A177-3AD203B41FA5}">
                      <a16:colId xmlns:a16="http://schemas.microsoft.com/office/drawing/2014/main" val="1832977421"/>
                    </a:ext>
                  </a:extLst>
                </a:gridCol>
                <a:gridCol w="1752600">
                  <a:extLst>
                    <a:ext uri="{9D8B030D-6E8A-4147-A177-3AD203B41FA5}">
                      <a16:colId xmlns:a16="http://schemas.microsoft.com/office/drawing/2014/main" val="2768716802"/>
                    </a:ext>
                  </a:extLst>
                </a:gridCol>
                <a:gridCol w="1752600">
                  <a:extLst>
                    <a:ext uri="{9D8B030D-6E8A-4147-A177-3AD203B41FA5}">
                      <a16:colId xmlns:a16="http://schemas.microsoft.com/office/drawing/2014/main" val="4252435425"/>
                    </a:ext>
                  </a:extLst>
                </a:gridCol>
                <a:gridCol w="1752600">
                  <a:extLst>
                    <a:ext uri="{9D8B030D-6E8A-4147-A177-3AD203B41FA5}">
                      <a16:colId xmlns:a16="http://schemas.microsoft.com/office/drawing/2014/main" val="3548575713"/>
                    </a:ext>
                  </a:extLst>
                </a:gridCol>
              </a:tblGrid>
              <a:tr h="438912">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Image</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Foreground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Background</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tc>
                  <a:txBody>
                    <a:bodyPr/>
                    <a:lstStyle>
                      <a:lvl1pPr marL="0" algn="l" defTabSz="914400" rtl="0" eaLnBrk="1" latinLnBrk="0" hangingPunct="1">
                        <a:defRPr sz="1800" b="1" kern="1200">
                          <a:solidFill>
                            <a:schemeClr val="bg1"/>
                          </a:solidFill>
                          <a:latin typeface="Segoe UI Semilight"/>
                        </a:defRPr>
                      </a:lvl1pPr>
                      <a:lvl2pPr marL="457200" algn="l" defTabSz="914400" rtl="0" eaLnBrk="1" latinLnBrk="0" hangingPunct="1">
                        <a:defRPr sz="1800" b="1" kern="1200">
                          <a:solidFill>
                            <a:schemeClr val="bg1"/>
                          </a:solidFill>
                          <a:latin typeface="Segoe UI Semilight"/>
                        </a:defRPr>
                      </a:lvl2pPr>
                      <a:lvl3pPr marL="914400" algn="l" defTabSz="914400" rtl="0" eaLnBrk="1" latinLnBrk="0" hangingPunct="1">
                        <a:defRPr sz="1800" b="1" kern="1200">
                          <a:solidFill>
                            <a:schemeClr val="bg1"/>
                          </a:solidFill>
                          <a:latin typeface="Segoe UI Semilight"/>
                        </a:defRPr>
                      </a:lvl3pPr>
                      <a:lvl4pPr marL="1371600" algn="l" defTabSz="914400" rtl="0" eaLnBrk="1" latinLnBrk="0" hangingPunct="1">
                        <a:defRPr sz="1800" b="1" kern="1200">
                          <a:solidFill>
                            <a:schemeClr val="bg1"/>
                          </a:solidFill>
                          <a:latin typeface="Segoe UI Semilight"/>
                        </a:defRPr>
                      </a:lvl4pPr>
                      <a:lvl5pPr marL="1828800" algn="l" defTabSz="914400" rtl="0" eaLnBrk="1" latinLnBrk="0" hangingPunct="1">
                        <a:defRPr sz="1800" b="1" kern="1200">
                          <a:solidFill>
                            <a:schemeClr val="bg1"/>
                          </a:solidFill>
                          <a:latin typeface="Segoe UI Semilight"/>
                        </a:defRPr>
                      </a:lvl5pPr>
                      <a:lvl6pPr marL="2286000" algn="l" defTabSz="914400" rtl="0" eaLnBrk="1" latinLnBrk="0" hangingPunct="1">
                        <a:defRPr sz="1800" b="1" kern="1200">
                          <a:solidFill>
                            <a:schemeClr val="bg1"/>
                          </a:solidFill>
                          <a:latin typeface="Segoe UI Semilight"/>
                        </a:defRPr>
                      </a:lvl6pPr>
                      <a:lvl7pPr marL="2743200" algn="l" defTabSz="914400" rtl="0" eaLnBrk="1" latinLnBrk="0" hangingPunct="1">
                        <a:defRPr sz="1800" b="1" kern="1200">
                          <a:solidFill>
                            <a:schemeClr val="bg1"/>
                          </a:solidFill>
                          <a:latin typeface="Segoe UI Semilight"/>
                        </a:defRPr>
                      </a:lvl7pPr>
                      <a:lvl8pPr marL="3200400" algn="l" defTabSz="914400" rtl="0" eaLnBrk="1" latinLnBrk="0" hangingPunct="1">
                        <a:defRPr sz="1800" b="1" kern="1200">
                          <a:solidFill>
                            <a:schemeClr val="bg1"/>
                          </a:solidFill>
                          <a:latin typeface="Segoe UI Semilight"/>
                        </a:defRPr>
                      </a:lvl8pPr>
                      <a:lvl9pPr marL="3657600" algn="l" defTabSz="914400" rtl="0" eaLnBrk="1" latinLnBrk="0" hangingPunct="1">
                        <a:defRPr sz="1800" b="1" kern="1200">
                          <a:solidFill>
                            <a:schemeClr val="bg1"/>
                          </a:solidFill>
                          <a:latin typeface="Segoe UI Semilight"/>
                        </a:defRPr>
                      </a:lvl9pPr>
                    </a:lstStyle>
                    <a:p>
                      <a:pPr algn="l" fontAlgn="b"/>
                      <a:r>
                        <a:rPr lang="en-US" b="0" dirty="0">
                          <a:effectLst/>
                          <a:latin typeface="segoe-ui_semibold"/>
                        </a:rPr>
                        <a:t>Colors</a:t>
                      </a:r>
                    </a:p>
                  </a:txBody>
                  <a:tcPr marL="121920" marR="121920" marT="91440" marB="91440" anchor="b">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353535"/>
                    </a:solidFill>
                  </a:tcPr>
                </a:tc>
                <a:extLst>
                  <a:ext uri="{0D108BD9-81ED-4DB2-BD59-A6C34878D82A}">
                    <a16:rowId xmlns:a16="http://schemas.microsoft.com/office/drawing/2014/main" val="2599796731"/>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323152"/>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White, Black, Green</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4521627"/>
                  </a:ext>
                </a:extLst>
              </a:tr>
              <a:tr h="1682496">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fontAlgn="t"/>
                      <a:endParaRPr lang="en-US" dirty="0">
                        <a:effectLst/>
                      </a:endParaRPr>
                    </a:p>
                  </a:txBody>
                  <a:tcPr marL="121920" marR="121920" marT="91440" marB="91440">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Semilight"/>
                        </a:defRPr>
                      </a:lvl1pPr>
                      <a:lvl2pPr marL="457200" algn="l" defTabSz="914400" rtl="0" eaLnBrk="1" latinLnBrk="0" hangingPunct="1">
                        <a:defRPr sz="1800" kern="1200">
                          <a:solidFill>
                            <a:schemeClr val="tx1"/>
                          </a:solidFill>
                          <a:latin typeface="Segoe UI Semilight"/>
                        </a:defRPr>
                      </a:lvl2pPr>
                      <a:lvl3pPr marL="914400" algn="l" defTabSz="914400" rtl="0" eaLnBrk="1" latinLnBrk="0" hangingPunct="1">
                        <a:defRPr sz="1800" kern="1200">
                          <a:solidFill>
                            <a:schemeClr val="tx1"/>
                          </a:solidFill>
                          <a:latin typeface="Segoe UI Semilight"/>
                        </a:defRPr>
                      </a:lvl3pPr>
                      <a:lvl4pPr marL="1371600" algn="l" defTabSz="914400" rtl="0" eaLnBrk="1" latinLnBrk="0" hangingPunct="1">
                        <a:defRPr sz="1800" kern="1200">
                          <a:solidFill>
                            <a:schemeClr val="tx1"/>
                          </a:solidFill>
                          <a:latin typeface="Segoe UI Semilight"/>
                        </a:defRPr>
                      </a:lvl4pPr>
                      <a:lvl5pPr marL="1828800" algn="l" defTabSz="914400" rtl="0" eaLnBrk="1" latinLnBrk="0" hangingPunct="1">
                        <a:defRPr sz="1800" kern="1200">
                          <a:solidFill>
                            <a:schemeClr val="tx1"/>
                          </a:solidFill>
                          <a:latin typeface="Segoe UI Semilight"/>
                        </a:defRPr>
                      </a:lvl5pPr>
                      <a:lvl6pPr marL="2286000" algn="l" defTabSz="914400" rtl="0" eaLnBrk="1" latinLnBrk="0" hangingPunct="1">
                        <a:defRPr sz="1800" kern="1200">
                          <a:solidFill>
                            <a:schemeClr val="tx1"/>
                          </a:solidFill>
                          <a:latin typeface="Segoe UI Semilight"/>
                        </a:defRPr>
                      </a:lvl6pPr>
                      <a:lvl7pPr marL="2743200" algn="l" defTabSz="914400" rtl="0" eaLnBrk="1" latinLnBrk="0" hangingPunct="1">
                        <a:defRPr sz="1800" kern="1200">
                          <a:solidFill>
                            <a:schemeClr val="tx1"/>
                          </a:solidFill>
                          <a:latin typeface="Segoe UI Semilight"/>
                        </a:defRPr>
                      </a:lvl7pPr>
                      <a:lvl8pPr marL="3200400" algn="l" defTabSz="914400" rtl="0" eaLnBrk="1" latinLnBrk="0" hangingPunct="1">
                        <a:defRPr sz="1800" kern="1200">
                          <a:solidFill>
                            <a:schemeClr val="tx1"/>
                          </a:solidFill>
                          <a:latin typeface="Segoe UI Semilight"/>
                        </a:defRPr>
                      </a:lvl8pPr>
                      <a:lvl9pPr marL="3657600" algn="l" defTabSz="914400" rtl="0" eaLnBrk="1" latinLnBrk="0" hangingPunct="1">
                        <a:defRPr sz="1800" kern="1200">
                          <a:solidFill>
                            <a:schemeClr val="tx1"/>
                          </a:solidFill>
                          <a:latin typeface="Segoe UI Semilight"/>
                        </a:defRPr>
                      </a:lvl9pPr>
                    </a:lstStyle>
                    <a:p>
                      <a:pPr algn="ctr" fontAlgn="t"/>
                      <a:r>
                        <a:rPr lang="en-US" sz="1600" dirty="0">
                          <a:effectLst/>
                        </a:rPr>
                        <a:t>Black</a:t>
                      </a:r>
                    </a:p>
                  </a:txBody>
                  <a:tcPr marL="121920" marR="121920" marT="91440" marB="91440"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2463123"/>
                  </a:ext>
                </a:extLst>
              </a:tr>
            </a:tbl>
          </a:graphicData>
        </a:graphic>
      </p:graphicFrame>
      <p:pic>
        <p:nvPicPr>
          <p:cNvPr id="5" name="Picture 2" descr="Outdoor Mountain">
            <a:extLst>
              <a:ext uri="{FF2B5EF4-FFF2-40B4-BE49-F238E27FC236}">
                <a16:creationId xmlns:a16="http://schemas.microsoft.com/office/drawing/2014/main" id="{5578A5F6-44B4-4D00-B251-946E63DD40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974" y="1439862"/>
            <a:ext cx="203703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White Flower">
            <a:extLst>
              <a:ext uri="{FF2B5EF4-FFF2-40B4-BE49-F238E27FC236}">
                <a16:creationId xmlns:a16="http://schemas.microsoft.com/office/drawing/2014/main" id="{38484379-DD31-4EF9-AC6D-4B56958A6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974" y="3121258"/>
            <a:ext cx="2057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Train Station">
            <a:extLst>
              <a:ext uri="{FF2B5EF4-FFF2-40B4-BE49-F238E27FC236}">
                <a16:creationId xmlns:a16="http://schemas.microsoft.com/office/drawing/2014/main" id="{6B0347BA-2BCA-4713-9852-BCD657E2CC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74" y="4802653"/>
            <a:ext cx="1781295"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cbaf14bf-b870-475b-b06d-496e8f8413a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81F1F-83D5-41D9-A123-6F4512720065}"/>
              </a:ext>
            </a:extLst>
          </p:cNvPr>
          <p:cNvSpPr>
            <a:spLocks noGrp="1"/>
          </p:cNvSpPr>
          <p:nvPr>
            <p:ph type="title"/>
          </p:nvPr>
        </p:nvSpPr>
        <p:spPr/>
        <p:txBody>
          <a:bodyPr/>
          <a:lstStyle/>
          <a:p>
            <a:r>
              <a:rPr lang="en-US"/>
              <a:t>Lesson 1: Bot </a:t>
            </a:r>
            <a:r>
              <a:rPr lang="en-US" dirty="0"/>
              <a:t>Services</a:t>
            </a:r>
          </a:p>
        </p:txBody>
      </p:sp>
      <p:pic>
        <p:nvPicPr>
          <p:cNvPr id="4" name="Picture 3" descr="Bot example">
            <a:extLst>
              <a:ext uri="{FF2B5EF4-FFF2-40B4-BE49-F238E27FC236}">
                <a16:creationId xmlns:a16="http://schemas.microsoft.com/office/drawing/2014/main" id="{02108BCD-4BF3-4F0F-9851-031536054E88}"/>
              </a:ext>
            </a:extLst>
          </p:cNvPr>
          <p:cNvPicPr>
            <a:picLocks noChangeAspect="1"/>
          </p:cNvPicPr>
          <p:nvPr/>
        </p:nvPicPr>
        <p:blipFill rotWithShape="1">
          <a:blip r:embed="rId3"/>
          <a:srcRect l="50932" t="30856"/>
          <a:stretch/>
        </p:blipFill>
        <p:spPr>
          <a:xfrm>
            <a:off x="1612548" y="1211262"/>
            <a:ext cx="6101467" cy="4836259"/>
          </a:xfrm>
          <a:prstGeom prst="rect">
            <a:avLst/>
          </a:prstGeom>
        </p:spPr>
      </p:pic>
    </p:spTree>
    <p:extLst>
      <p:ext uri="{BB962C8B-B14F-4D97-AF65-F5344CB8AC3E}">
        <p14:creationId xmlns:p14="http://schemas.microsoft.com/office/powerpoint/2010/main" val="218183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887c3f43-4b19-4e83-afa2-574f9d34159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5493-5445-4ADB-B0C9-A590A4F26D9E}"/>
              </a:ext>
            </a:extLst>
          </p:cNvPr>
          <p:cNvSpPr>
            <a:spLocks noGrp="1"/>
          </p:cNvSpPr>
          <p:nvPr>
            <p:ph type="title"/>
          </p:nvPr>
        </p:nvSpPr>
        <p:spPr/>
        <p:txBody>
          <a:bodyPr/>
          <a:lstStyle/>
          <a:p>
            <a:r>
              <a:rPr lang="en-US" dirty="0"/>
              <a:t>Optical Character Recognition (OCR)</a:t>
            </a:r>
          </a:p>
        </p:txBody>
      </p:sp>
      <p:pic>
        <p:nvPicPr>
          <p:cNvPr id="4" name="Picture 2" descr="Example OCR usage">
            <a:extLst>
              <a:ext uri="{FF2B5EF4-FFF2-40B4-BE49-F238E27FC236}">
                <a16:creationId xmlns:a16="http://schemas.microsoft.com/office/drawing/2014/main" id="{18E1B075-4F07-45F5-B7BF-1D717313D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6954" y="2540000"/>
            <a:ext cx="7172655" cy="2252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8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0f52e20a-e372-4c45-9fdb-794cfecc7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6F1F5-B66F-4272-9259-10F6036FD71B}"/>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C8989EE3-09D7-4684-9182-0AD141C1E287}"/>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are hosting video using Media Services, what parameters would you use to decide between statically converted or dynamically packaged videos?</a:t>
            </a:r>
          </a:p>
        </p:txBody>
      </p:sp>
      <p:pic>
        <p:nvPicPr>
          <p:cNvPr id="5" name="Picture 4" descr="Question">
            <a:extLst>
              <a:ext uri="{FF2B5EF4-FFF2-40B4-BE49-F238E27FC236}">
                <a16:creationId xmlns:a16="http://schemas.microsoft.com/office/drawing/2014/main" id="{4742F759-3AF3-4DC2-852C-BFB12627D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2969565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AADC-2053-4F7B-8DF3-3369ACF09555}"/>
              </a:ext>
            </a:extLst>
          </p:cNvPr>
          <p:cNvSpPr>
            <a:spLocks noGrp="1"/>
          </p:cNvSpPr>
          <p:nvPr>
            <p:ph type="title"/>
          </p:nvPr>
        </p:nvSpPr>
        <p:spPr/>
        <p:txBody>
          <a:bodyPr/>
          <a:lstStyle/>
          <a:p>
            <a:r>
              <a:rPr lang="en-US" dirty="0"/>
              <a:t>Lesson 4: Cognitive Services</a:t>
            </a:r>
          </a:p>
        </p:txBody>
      </p:sp>
      <p:sp>
        <p:nvSpPr>
          <p:cNvPr id="3" name="Text Placeholder 2">
            <a:extLst>
              <a:ext uri="{FF2B5EF4-FFF2-40B4-BE49-F238E27FC236}">
                <a16:creationId xmlns:a16="http://schemas.microsoft.com/office/drawing/2014/main" id="{1B3659D5-07F0-4164-BC46-3B7A17F1A036}"/>
              </a:ext>
            </a:extLst>
          </p:cNvPr>
          <p:cNvSpPr>
            <a:spLocks noGrp="1"/>
          </p:cNvSpPr>
          <p:nvPr>
            <p:ph type="body" idx="1"/>
          </p:nvPr>
        </p:nvSpPr>
        <p:spPr/>
        <p:txBody>
          <a:bodyPr/>
          <a:lstStyle/>
          <a:p>
            <a:r>
              <a:rPr lang="fr-FR" dirty="0"/>
              <a:t>Cognitive Services
Intent </a:t>
            </a:r>
            <a:r>
              <a:rPr lang="en-US" dirty="0"/>
              <a:t>Detection</a:t>
            </a:r>
            <a:r>
              <a:rPr lang="fr-FR" dirty="0"/>
              <a:t>
Cognitive APIs</a:t>
            </a:r>
            <a:endParaRPr lang="en-US" dirty="0"/>
          </a:p>
        </p:txBody>
      </p:sp>
    </p:spTree>
    <p:extLst>
      <p:ext uri="{BB962C8B-B14F-4D97-AF65-F5344CB8AC3E}">
        <p14:creationId xmlns:p14="http://schemas.microsoft.com/office/powerpoint/2010/main" val="2358431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076A-1F36-4298-A44C-0ADCE3EBE20C}"/>
              </a:ext>
            </a:extLst>
          </p:cNvPr>
          <p:cNvSpPr>
            <a:spLocks noGrp="1"/>
          </p:cNvSpPr>
          <p:nvPr>
            <p:ph type="title"/>
          </p:nvPr>
        </p:nvSpPr>
        <p:spPr/>
        <p:txBody>
          <a:bodyPr/>
          <a:lstStyle/>
          <a:p>
            <a:r>
              <a:rPr lang="en-US" dirty="0"/>
              <a:t>Cognitive Services</a:t>
            </a:r>
          </a:p>
        </p:txBody>
      </p:sp>
      <p:pic>
        <p:nvPicPr>
          <p:cNvPr id="5" name="Picture 4" descr="A screenshot of a cell phone&#10;&#10;Description automatically generated">
            <a:extLst>
              <a:ext uri="{FF2B5EF4-FFF2-40B4-BE49-F238E27FC236}">
                <a16:creationId xmlns:a16="http://schemas.microsoft.com/office/drawing/2014/main" id="{78596A7A-C941-4E44-BEE2-9570661C6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06" y="1202423"/>
            <a:ext cx="8230394" cy="4582702"/>
          </a:xfrm>
          <a:prstGeom prst="rect">
            <a:avLst/>
          </a:prstGeom>
        </p:spPr>
      </p:pic>
    </p:spTree>
    <p:extLst>
      <p:ext uri="{BB962C8B-B14F-4D97-AF65-F5344CB8AC3E}">
        <p14:creationId xmlns:p14="http://schemas.microsoft.com/office/powerpoint/2010/main" val="395863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40500-7F91-4B58-8673-6C954744B459}"/>
              </a:ext>
            </a:extLst>
          </p:cNvPr>
          <p:cNvSpPr>
            <a:spLocks noGrp="1"/>
          </p:cNvSpPr>
          <p:nvPr>
            <p:ph type="title"/>
          </p:nvPr>
        </p:nvSpPr>
        <p:spPr/>
        <p:txBody>
          <a:bodyPr/>
          <a:lstStyle/>
          <a:p>
            <a:r>
              <a:rPr lang="en-US" dirty="0"/>
              <a:t>Cognitive Services</a:t>
            </a:r>
          </a:p>
        </p:txBody>
      </p:sp>
      <p:grpSp>
        <p:nvGrpSpPr>
          <p:cNvPr id="3" name="Group 2" descr="Azure Cognitive Services platform">
            <a:extLst>
              <a:ext uri="{FF2B5EF4-FFF2-40B4-BE49-F238E27FC236}">
                <a16:creationId xmlns:a16="http://schemas.microsoft.com/office/drawing/2014/main" id="{76D5C79A-48A0-4E18-ADD5-DBE85A13C76D}"/>
              </a:ext>
            </a:extLst>
          </p:cNvPr>
          <p:cNvGrpSpPr/>
          <p:nvPr/>
        </p:nvGrpSpPr>
        <p:grpSpPr>
          <a:xfrm>
            <a:off x="0" y="1053435"/>
            <a:ext cx="9235281" cy="4944420"/>
            <a:chOff x="0" y="1053435"/>
            <a:chExt cx="9235281" cy="4944420"/>
          </a:xfrm>
        </p:grpSpPr>
        <p:cxnSp>
          <p:nvCxnSpPr>
            <p:cNvPr id="4" name="Straight Connector 3">
              <a:extLst>
                <a:ext uri="{FF2B5EF4-FFF2-40B4-BE49-F238E27FC236}">
                  <a16:creationId xmlns:a16="http://schemas.microsoft.com/office/drawing/2014/main" id="{23002D79-AF6F-476E-997F-BEAE57B287F7}"/>
                </a:ext>
              </a:extLst>
            </p:cNvPr>
            <p:cNvCxnSpPr/>
            <p:nvPr/>
          </p:nvCxnSpPr>
          <p:spPr>
            <a:xfrm>
              <a:off x="0" y="1205835"/>
              <a:ext cx="914400" cy="0"/>
            </a:xfrm>
            <a:prstGeom prst="line">
              <a:avLst/>
            </a:prstGeom>
            <a:noFill/>
            <a:ln w="9525" cap="flat" cmpd="sng" algn="ctr">
              <a:solidFill>
                <a:srgbClr val="14AFC4"/>
              </a:solidFill>
              <a:prstDash val="solid"/>
              <a:headEnd type="none"/>
              <a:tailEnd type="none"/>
            </a:ln>
            <a:effectLst/>
          </p:spPr>
        </p:cxnSp>
        <p:cxnSp>
          <p:nvCxnSpPr>
            <p:cNvPr id="5" name="Straight Connector 4">
              <a:extLst>
                <a:ext uri="{FF2B5EF4-FFF2-40B4-BE49-F238E27FC236}">
                  <a16:creationId xmlns:a16="http://schemas.microsoft.com/office/drawing/2014/main" id="{BE91027B-ED58-4072-A583-28C610EDB1FF}"/>
                </a:ext>
              </a:extLst>
            </p:cNvPr>
            <p:cNvCxnSpPr/>
            <p:nvPr/>
          </p:nvCxnSpPr>
          <p:spPr>
            <a:xfrm>
              <a:off x="1472968" y="1205835"/>
              <a:ext cx="914400" cy="0"/>
            </a:xfrm>
            <a:prstGeom prst="line">
              <a:avLst/>
            </a:prstGeom>
            <a:noFill/>
            <a:ln w="9525" cap="flat" cmpd="sng" algn="ctr">
              <a:solidFill>
                <a:srgbClr val="14AFC4"/>
              </a:solidFill>
              <a:prstDash val="solid"/>
              <a:headEnd type="none"/>
              <a:tailEnd type="none"/>
            </a:ln>
            <a:effectLst/>
          </p:spPr>
        </p:cxnSp>
        <p:sp>
          <p:nvSpPr>
            <p:cNvPr id="6" name="TextBox 5">
              <a:extLst>
                <a:ext uri="{FF2B5EF4-FFF2-40B4-BE49-F238E27FC236}">
                  <a16:creationId xmlns:a16="http://schemas.microsoft.com/office/drawing/2014/main" id="{D7D2E4B2-A59E-4934-B8F7-F400086D06F8}"/>
                </a:ext>
              </a:extLst>
            </p:cNvPr>
            <p:cNvSpPr txBox="1"/>
            <p:nvPr/>
          </p:nvSpPr>
          <p:spPr>
            <a:xfrm>
              <a:off x="1013346" y="1108886"/>
              <a:ext cx="36067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Data</a:t>
              </a:r>
            </a:p>
          </p:txBody>
        </p:sp>
        <p:sp>
          <p:nvSpPr>
            <p:cNvPr id="7" name="TextBox 6">
              <a:extLst>
                <a:ext uri="{FF2B5EF4-FFF2-40B4-BE49-F238E27FC236}">
                  <a16:creationId xmlns:a16="http://schemas.microsoft.com/office/drawing/2014/main" id="{580BD423-4641-4F41-9222-49133FF68CE0}"/>
                </a:ext>
              </a:extLst>
            </p:cNvPr>
            <p:cNvSpPr txBox="1"/>
            <p:nvPr/>
          </p:nvSpPr>
          <p:spPr>
            <a:xfrm>
              <a:off x="3903406" y="1108886"/>
              <a:ext cx="883447" cy="193899"/>
            </a:xfrm>
            <a:prstGeom prst="rect">
              <a:avLst/>
            </a:prstGeom>
            <a:noFill/>
          </p:spPr>
          <p:txBody>
            <a:bodyPr wrap="none" lIns="0" tIns="0" rIns="0" bIns="0" rtlCol="0" anchor="ctr">
              <a:spAutoFit/>
            </a:bodyPr>
            <a:lstStyle/>
            <a:p>
              <a:pPr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cs typeface="+mn-cs"/>
                </a:rPr>
                <a:t>Intelligence</a:t>
              </a:r>
            </a:p>
          </p:txBody>
        </p:sp>
        <p:sp>
          <p:nvSpPr>
            <p:cNvPr id="8" name="TextBox 7">
              <a:extLst>
                <a:ext uri="{FF2B5EF4-FFF2-40B4-BE49-F238E27FC236}">
                  <a16:creationId xmlns:a16="http://schemas.microsoft.com/office/drawing/2014/main" id="{8D853FE1-EDA5-42D6-856F-A4A41D2BAB5C}"/>
                </a:ext>
              </a:extLst>
            </p:cNvPr>
            <p:cNvSpPr txBox="1"/>
            <p:nvPr/>
          </p:nvSpPr>
          <p:spPr>
            <a:xfrm>
              <a:off x="7316237" y="1108886"/>
              <a:ext cx="905696" cy="193899"/>
            </a:xfrm>
            <a:prstGeom prst="rect">
              <a:avLst/>
            </a:prstGeom>
            <a:noFill/>
          </p:spPr>
          <p:txBody>
            <a:bodyPr wrap="none" lIns="0" tIns="0" rIns="0" bIns="0" rtlCol="0" anchor="ctr">
              <a:spAutoFit/>
            </a:bodyPr>
            <a:lstStyle/>
            <a:p>
              <a:pPr lvl="0" algn="ctr" defTabSz="932742" fontAlgn="auto">
                <a:lnSpc>
                  <a:spcPct val="90000"/>
                </a:lnSpc>
                <a:spcBef>
                  <a:spcPts val="0"/>
                </a:spcBef>
                <a:spcAft>
                  <a:spcPts val="600"/>
                </a:spcAft>
              </a:pPr>
              <a:r>
                <a:rPr lang="en-US" sz="1400" b="0" dirty="0">
                  <a:gradFill>
                    <a:gsLst>
                      <a:gs pos="2917">
                        <a:srgbClr val="353535"/>
                      </a:gs>
                      <a:gs pos="30000">
                        <a:srgbClr val="353535"/>
                      </a:gs>
                    </a:gsLst>
                    <a:lin ang="5400000" scaled="0"/>
                  </a:gradFill>
                  <a:latin typeface="Segoe UI Semilight"/>
                </a:rPr>
                <a:t>Experiences</a:t>
              </a:r>
            </a:p>
          </p:txBody>
        </p:sp>
        <p:grpSp>
          <p:nvGrpSpPr>
            <p:cNvPr id="9" name="Group 8">
              <a:extLst>
                <a:ext uri="{FF2B5EF4-FFF2-40B4-BE49-F238E27FC236}">
                  <a16:creationId xmlns:a16="http://schemas.microsoft.com/office/drawing/2014/main" id="{5E5B637D-AFAC-40E1-BFA4-7BB99945C6B2}"/>
                </a:ext>
              </a:extLst>
            </p:cNvPr>
            <p:cNvGrpSpPr/>
            <p:nvPr/>
          </p:nvGrpSpPr>
          <p:grpSpPr>
            <a:xfrm>
              <a:off x="2486314" y="1053435"/>
              <a:ext cx="304800" cy="304800"/>
              <a:chOff x="411360" y="2744394"/>
              <a:chExt cx="304800" cy="304800"/>
            </a:xfrm>
          </p:grpSpPr>
          <p:sp>
            <p:nvSpPr>
              <p:cNvPr id="10" name="Oval 9">
                <a:extLst>
                  <a:ext uri="{FF2B5EF4-FFF2-40B4-BE49-F238E27FC236}">
                    <a16:creationId xmlns:a16="http://schemas.microsoft.com/office/drawing/2014/main" id="{BA5CA2AD-A7F0-48EE-B733-C8D012D8745E}"/>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9EA45A81-1694-4F77-A7CC-1D86E461013C}"/>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grpSp>
          <p:nvGrpSpPr>
            <p:cNvPr id="12" name="Group 11">
              <a:extLst>
                <a:ext uri="{FF2B5EF4-FFF2-40B4-BE49-F238E27FC236}">
                  <a16:creationId xmlns:a16="http://schemas.microsoft.com/office/drawing/2014/main" id="{48670864-3361-4AB5-A0A9-FA8BE04D72CA}"/>
                </a:ext>
              </a:extLst>
            </p:cNvPr>
            <p:cNvGrpSpPr/>
            <p:nvPr/>
          </p:nvGrpSpPr>
          <p:grpSpPr>
            <a:xfrm>
              <a:off x="5899145" y="1053435"/>
              <a:ext cx="304800" cy="304800"/>
              <a:chOff x="411360" y="2744394"/>
              <a:chExt cx="304800" cy="304800"/>
            </a:xfrm>
          </p:grpSpPr>
          <p:sp>
            <p:nvSpPr>
              <p:cNvPr id="13" name="Oval 12">
                <a:extLst>
                  <a:ext uri="{FF2B5EF4-FFF2-40B4-BE49-F238E27FC236}">
                    <a16:creationId xmlns:a16="http://schemas.microsoft.com/office/drawing/2014/main" id="{9F074591-B244-4944-B43A-EA1D519E84C7}"/>
                  </a:ext>
                </a:extLst>
              </p:cNvPr>
              <p:cNvSpPr/>
              <p:nvPr/>
            </p:nvSpPr>
            <p:spPr bwMode="auto">
              <a:xfrm>
                <a:off x="411360" y="2744394"/>
                <a:ext cx="304800" cy="304800"/>
              </a:xfrm>
              <a:prstGeom prst="ellipse">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D73E9B79-719D-4E63-B797-486DD4A6566F}"/>
                  </a:ext>
                </a:extLst>
              </p:cNvPr>
              <p:cNvCxnSpPr/>
              <p:nvPr/>
            </p:nvCxnSpPr>
            <p:spPr>
              <a:xfrm>
                <a:off x="472281" y="2896794"/>
                <a:ext cx="182959" cy="0"/>
              </a:xfrm>
              <a:prstGeom prst="straightConnector1">
                <a:avLst/>
              </a:prstGeom>
              <a:noFill/>
              <a:ln w="25400" cap="flat" cmpd="sng" algn="ctr">
                <a:solidFill>
                  <a:srgbClr val="737373"/>
                </a:solidFill>
                <a:prstDash val="solid"/>
                <a:headEnd type="none" w="med" len="med"/>
                <a:tailEnd type="arrow" w="med" len="med"/>
              </a:ln>
              <a:effectLst/>
            </p:spPr>
          </p:cxnSp>
        </p:grpSp>
        <p:cxnSp>
          <p:nvCxnSpPr>
            <p:cNvPr id="15" name="Straight Connector 14">
              <a:extLst>
                <a:ext uri="{FF2B5EF4-FFF2-40B4-BE49-F238E27FC236}">
                  <a16:creationId xmlns:a16="http://schemas.microsoft.com/office/drawing/2014/main" id="{D3A5A1AE-8BF8-40CE-BEA2-DF7FFB28918F}"/>
                </a:ext>
              </a:extLst>
            </p:cNvPr>
            <p:cNvCxnSpPr/>
            <p:nvPr/>
          </p:nvCxnSpPr>
          <p:spPr>
            <a:xfrm>
              <a:off x="2890060" y="1205835"/>
              <a:ext cx="914400" cy="0"/>
            </a:xfrm>
            <a:prstGeom prst="line">
              <a:avLst/>
            </a:prstGeom>
            <a:noFill/>
            <a:ln w="9525" cap="flat" cmpd="sng" algn="ctr">
              <a:solidFill>
                <a:srgbClr val="14AFC4"/>
              </a:solidFill>
              <a:prstDash val="solid"/>
              <a:headEnd type="none"/>
              <a:tailEnd type="none"/>
            </a:ln>
            <a:effectLst/>
          </p:spPr>
        </p:cxnSp>
        <p:cxnSp>
          <p:nvCxnSpPr>
            <p:cNvPr id="16" name="Straight Connector 15">
              <a:extLst>
                <a:ext uri="{FF2B5EF4-FFF2-40B4-BE49-F238E27FC236}">
                  <a16:creationId xmlns:a16="http://schemas.microsoft.com/office/drawing/2014/main" id="{9C2D8114-D4B5-4EAF-BEA0-70DE6E8AE642}"/>
                </a:ext>
              </a:extLst>
            </p:cNvPr>
            <p:cNvCxnSpPr/>
            <p:nvPr/>
          </p:nvCxnSpPr>
          <p:spPr>
            <a:xfrm>
              <a:off x="4885799" y="1205835"/>
              <a:ext cx="914400" cy="0"/>
            </a:xfrm>
            <a:prstGeom prst="line">
              <a:avLst/>
            </a:prstGeom>
            <a:noFill/>
            <a:ln w="9525" cap="flat" cmpd="sng" algn="ctr">
              <a:solidFill>
                <a:srgbClr val="14AFC4"/>
              </a:solidFill>
              <a:prstDash val="solid"/>
              <a:headEnd type="none"/>
              <a:tailEnd type="none"/>
            </a:ln>
            <a:effectLst/>
          </p:spPr>
        </p:cxnSp>
        <p:cxnSp>
          <p:nvCxnSpPr>
            <p:cNvPr id="17" name="Straight Connector 16">
              <a:extLst>
                <a:ext uri="{FF2B5EF4-FFF2-40B4-BE49-F238E27FC236}">
                  <a16:creationId xmlns:a16="http://schemas.microsoft.com/office/drawing/2014/main" id="{7F165D57-9DA7-4D82-95DB-D9EA52829826}"/>
                </a:ext>
              </a:extLst>
            </p:cNvPr>
            <p:cNvCxnSpPr/>
            <p:nvPr/>
          </p:nvCxnSpPr>
          <p:spPr>
            <a:xfrm>
              <a:off x="6302891" y="1205835"/>
              <a:ext cx="914400" cy="0"/>
            </a:xfrm>
            <a:prstGeom prst="line">
              <a:avLst/>
            </a:prstGeom>
            <a:noFill/>
            <a:ln w="9525" cap="flat" cmpd="sng" algn="ctr">
              <a:solidFill>
                <a:srgbClr val="14AFC4"/>
              </a:solidFill>
              <a:prstDash val="solid"/>
              <a:headEnd type="none"/>
              <a:tailEnd type="none"/>
            </a:ln>
            <a:effectLst/>
          </p:spPr>
        </p:cxnSp>
        <p:cxnSp>
          <p:nvCxnSpPr>
            <p:cNvPr id="18" name="Straight Connector 17">
              <a:extLst>
                <a:ext uri="{FF2B5EF4-FFF2-40B4-BE49-F238E27FC236}">
                  <a16:creationId xmlns:a16="http://schemas.microsoft.com/office/drawing/2014/main" id="{C4E1C531-EF2D-442D-84B3-67BB8DCA38E1}"/>
                </a:ext>
              </a:extLst>
            </p:cNvPr>
            <p:cNvCxnSpPr/>
            <p:nvPr/>
          </p:nvCxnSpPr>
          <p:spPr>
            <a:xfrm>
              <a:off x="8320881" y="1205835"/>
              <a:ext cx="914400" cy="0"/>
            </a:xfrm>
            <a:prstGeom prst="line">
              <a:avLst/>
            </a:prstGeom>
            <a:noFill/>
            <a:ln w="9525" cap="flat" cmpd="sng" algn="ctr">
              <a:solidFill>
                <a:srgbClr val="14AFC4"/>
              </a:solidFill>
              <a:prstDash val="solid"/>
              <a:headEnd type="none" w="med" len="med"/>
              <a:tailEnd type="arrow" w="med" len="med"/>
            </a:ln>
            <a:effectLst/>
          </p:spPr>
        </p:cxnSp>
        <p:sp>
          <p:nvSpPr>
            <p:cNvPr id="19" name="Oval 18">
              <a:extLst>
                <a:ext uri="{FF2B5EF4-FFF2-40B4-BE49-F238E27FC236}">
                  <a16:creationId xmlns:a16="http://schemas.microsoft.com/office/drawing/2014/main" id="{1590B61F-612B-455D-805D-A4F8CC5F34D5}"/>
                </a:ext>
              </a:extLst>
            </p:cNvPr>
            <p:cNvSpPr/>
            <p:nvPr/>
          </p:nvSpPr>
          <p:spPr bwMode="auto">
            <a:xfrm>
              <a:off x="2867601" y="2416455"/>
              <a:ext cx="3581400" cy="3581400"/>
            </a:xfrm>
            <a:prstGeom prst="ellipse">
              <a:avLst/>
            </a:prstGeom>
            <a:no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763D9CCF-6C76-4DA1-ADC7-A5782A183944}"/>
                </a:ext>
              </a:extLst>
            </p:cNvPr>
            <p:cNvSpPr txBox="1"/>
            <p:nvPr/>
          </p:nvSpPr>
          <p:spPr>
            <a:xfrm>
              <a:off x="2428604" y="2416455"/>
              <a:ext cx="985462"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Platform</a:t>
              </a:r>
            </a:p>
          </p:txBody>
        </p:sp>
        <p:sp>
          <p:nvSpPr>
            <p:cNvPr id="21" name="TextBox 20">
              <a:extLst>
                <a:ext uri="{FF2B5EF4-FFF2-40B4-BE49-F238E27FC236}">
                  <a16:creationId xmlns:a16="http://schemas.microsoft.com/office/drawing/2014/main" id="{BEE89E3A-BABB-4F19-AF0C-520EC5D1F694}"/>
                </a:ext>
              </a:extLst>
            </p:cNvPr>
            <p:cNvSpPr txBox="1"/>
            <p:nvPr/>
          </p:nvSpPr>
          <p:spPr>
            <a:xfrm>
              <a:off x="2368908" y="5776255"/>
              <a:ext cx="1045158" cy="221599"/>
            </a:xfrm>
            <a:prstGeom prst="rect">
              <a:avLst/>
            </a:prstGeom>
            <a:noFill/>
          </p:spPr>
          <p:txBody>
            <a:bodyPr wrap="none" lIns="0" tIns="0" rIns="0" bIns="0" rtlCol="0" anchor="ctr">
              <a:spAutoFit/>
            </a:bodyPr>
            <a:lstStyle/>
            <a:p>
              <a:pPr lvl="0" algn="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rPr>
                <a:t>AI Solutions</a:t>
              </a:r>
            </a:p>
          </p:txBody>
        </p:sp>
        <p:sp>
          <p:nvSpPr>
            <p:cNvPr id="22" name="TextBox 21">
              <a:extLst>
                <a:ext uri="{FF2B5EF4-FFF2-40B4-BE49-F238E27FC236}">
                  <a16:creationId xmlns:a16="http://schemas.microsoft.com/office/drawing/2014/main" id="{3F27ABF8-9176-40C6-96A2-8E1159B1EE6C}"/>
                </a:ext>
              </a:extLst>
            </p:cNvPr>
            <p:cNvSpPr txBox="1"/>
            <p:nvPr/>
          </p:nvSpPr>
          <p:spPr>
            <a:xfrm>
              <a:off x="5912497" y="5776254"/>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Applications</a:t>
              </a:r>
            </a:p>
          </p:txBody>
        </p:sp>
        <p:sp>
          <p:nvSpPr>
            <p:cNvPr id="23" name="TextBox 22">
              <a:extLst>
                <a:ext uri="{FF2B5EF4-FFF2-40B4-BE49-F238E27FC236}">
                  <a16:creationId xmlns:a16="http://schemas.microsoft.com/office/drawing/2014/main" id="{9B1969A6-F5A8-4765-8B1C-909820710A9E}"/>
                </a:ext>
              </a:extLst>
            </p:cNvPr>
            <p:cNvSpPr txBox="1"/>
            <p:nvPr/>
          </p:nvSpPr>
          <p:spPr>
            <a:xfrm>
              <a:off x="5912497" y="2416455"/>
              <a:ext cx="1828800" cy="221599"/>
            </a:xfrm>
            <a:prstGeom prst="rect">
              <a:avLst/>
            </a:prstGeom>
            <a:noFill/>
          </p:spPr>
          <p:txBody>
            <a:bodyPr wrap="none" lIns="0" tIns="0" rIns="0" bIns="0" rtlCol="0" anchor="ctr">
              <a:spAutoFit/>
            </a:bodyPr>
            <a:lstStyle/>
            <a:p>
              <a:pPr defTabSz="932742" fontAlgn="auto">
                <a:lnSpc>
                  <a:spcPct val="90000"/>
                </a:lnSpc>
                <a:spcBef>
                  <a:spcPts val="0"/>
                </a:spcBef>
                <a:spcAft>
                  <a:spcPts val="600"/>
                </a:spcAft>
              </a:pPr>
              <a:r>
                <a:rPr lang="en-US" sz="1600" b="0" dirty="0">
                  <a:gradFill>
                    <a:gsLst>
                      <a:gs pos="2917">
                        <a:srgbClr val="353535"/>
                      </a:gs>
                      <a:gs pos="30000">
                        <a:srgbClr val="353535"/>
                      </a:gs>
                    </a:gsLst>
                    <a:lin ang="5400000" scaled="0"/>
                  </a:gradFill>
                  <a:latin typeface="Segoe UI Semilight"/>
                  <a:cs typeface="+mn-cs"/>
                </a:rPr>
                <a:t>Intelligent Agents</a:t>
              </a:r>
            </a:p>
          </p:txBody>
        </p:sp>
        <p:sp>
          <p:nvSpPr>
            <p:cNvPr id="24" name="Oval 23">
              <a:extLst>
                <a:ext uri="{FF2B5EF4-FFF2-40B4-BE49-F238E27FC236}">
                  <a16:creationId xmlns:a16="http://schemas.microsoft.com/office/drawing/2014/main" id="{608CE0C5-EC19-42E6-8A35-A1E5FDA605A1}"/>
                </a:ext>
              </a:extLst>
            </p:cNvPr>
            <p:cNvSpPr/>
            <p:nvPr/>
          </p:nvSpPr>
          <p:spPr bwMode="auto">
            <a:xfrm>
              <a:off x="3414066"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Oval 24">
              <a:extLst>
                <a:ext uri="{FF2B5EF4-FFF2-40B4-BE49-F238E27FC236}">
                  <a16:creationId xmlns:a16="http://schemas.microsoft.com/office/drawing/2014/main" id="{0D83F51C-049B-4BD5-A897-E8B94884C35E}"/>
                </a:ext>
              </a:extLst>
            </p:cNvPr>
            <p:cNvSpPr/>
            <p:nvPr/>
          </p:nvSpPr>
          <p:spPr bwMode="auto">
            <a:xfrm>
              <a:off x="5638177" y="2670457"/>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026D1FC2-D421-4DEF-A770-A71BB0D3673C}"/>
                </a:ext>
              </a:extLst>
            </p:cNvPr>
            <p:cNvSpPr/>
            <p:nvPr/>
          </p:nvSpPr>
          <p:spPr bwMode="auto">
            <a:xfrm>
              <a:off x="3414066"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a:extLst>
                <a:ext uri="{FF2B5EF4-FFF2-40B4-BE49-F238E27FC236}">
                  <a16:creationId xmlns:a16="http://schemas.microsoft.com/office/drawing/2014/main" id="{F59D90F2-E028-4AC9-BDE9-C3ECAE578210}"/>
                </a:ext>
              </a:extLst>
            </p:cNvPr>
            <p:cNvSpPr/>
            <p:nvPr/>
          </p:nvSpPr>
          <p:spPr bwMode="auto">
            <a:xfrm>
              <a:off x="5638177" y="5501935"/>
              <a:ext cx="274320" cy="274320"/>
            </a:xfrm>
            <a:prstGeom prst="ellipse">
              <a:avLst/>
            </a:prstGeom>
            <a:solidFill>
              <a:srgbClr val="FFFFFF"/>
            </a:solidFill>
            <a:ln w="9525" cap="flat" cmpd="sng" algn="ctr">
              <a:solidFill>
                <a:srgbClr val="14AFC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9225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1D742-5655-4B4F-BF14-6B540E90AE67}"/>
              </a:ext>
            </a:extLst>
          </p:cNvPr>
          <p:cNvSpPr>
            <a:spLocks noGrp="1"/>
          </p:cNvSpPr>
          <p:nvPr>
            <p:ph type="title"/>
          </p:nvPr>
        </p:nvSpPr>
        <p:spPr/>
        <p:txBody>
          <a:bodyPr/>
          <a:lstStyle/>
          <a:p>
            <a:r>
              <a:rPr lang="en-US" dirty="0"/>
              <a:t>Language Understanding (LUIS)</a:t>
            </a:r>
          </a:p>
        </p:txBody>
      </p:sp>
      <p:pic>
        <p:nvPicPr>
          <p:cNvPr id="38" name="Picture 37">
            <a:extLst>
              <a:ext uri="{FF2B5EF4-FFF2-40B4-BE49-F238E27FC236}">
                <a16:creationId xmlns:a16="http://schemas.microsoft.com/office/drawing/2014/main" id="{421F755E-A356-4E72-BDDF-21F347C5A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002" y="1545163"/>
            <a:ext cx="6769995" cy="4748890"/>
          </a:xfrm>
          <a:prstGeom prst="rect">
            <a:avLst/>
          </a:prstGeom>
        </p:spPr>
      </p:pic>
    </p:spTree>
    <p:extLst>
      <p:ext uri="{BB962C8B-B14F-4D97-AF65-F5344CB8AC3E}">
        <p14:creationId xmlns:p14="http://schemas.microsoft.com/office/powerpoint/2010/main" val="1394221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C0AD-E251-48D6-A004-80AC7583EA68}"/>
              </a:ext>
            </a:extLst>
          </p:cNvPr>
          <p:cNvSpPr>
            <a:spLocks noGrp="1"/>
          </p:cNvSpPr>
          <p:nvPr>
            <p:ph type="title"/>
          </p:nvPr>
        </p:nvSpPr>
        <p:spPr/>
        <p:txBody>
          <a:bodyPr/>
          <a:lstStyle/>
          <a:p>
            <a:r>
              <a:rPr lang="en-US" dirty="0"/>
              <a:t>Language Understanding (LUIS)</a:t>
            </a:r>
          </a:p>
        </p:txBody>
      </p:sp>
      <p:sp>
        <p:nvSpPr>
          <p:cNvPr id="4" name="Text Placeholder 2">
            <a:extLst>
              <a:ext uri="{FF2B5EF4-FFF2-40B4-BE49-F238E27FC236}">
                <a16:creationId xmlns:a16="http://schemas.microsoft.com/office/drawing/2014/main" id="{726ED009-9F90-4B90-BE86-2DFDE9DC179A}"/>
              </a:ext>
            </a:extLst>
          </p:cNvPr>
          <p:cNvSpPr txBox="1">
            <a:spLocks/>
          </p:cNvSpPr>
          <p:nvPr/>
        </p:nvSpPr>
        <p:spPr>
          <a:xfrm>
            <a:off x="206009" y="1371600"/>
            <a:ext cx="8915832" cy="683264"/>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spcBef>
                <a:spcPct val="0"/>
              </a:spcBef>
              <a:buClrTx/>
              <a:buSzTx/>
              <a:buNone/>
            </a:pPr>
            <a:r>
              <a:rPr lang="en-US" sz="1800" b="0" kern="0" dirty="0">
                <a:solidFill>
                  <a:srgbClr val="000000"/>
                </a:solidFill>
                <a:latin typeface="Verdana" pitchFamily="34" charset="0"/>
                <a:ea typeface="+mn-ea"/>
                <a:cs typeface="Arial" charset="0"/>
              </a:rPr>
              <a:t>Focus on </a:t>
            </a:r>
            <a:r>
              <a:rPr lang="en-US" sz="1800" kern="0" dirty="0">
                <a:solidFill>
                  <a:srgbClr val="000000"/>
                </a:solidFill>
                <a:latin typeface="Verdana" pitchFamily="34" charset="0"/>
                <a:ea typeface="+mn-ea"/>
                <a:cs typeface="Arial" charset="0"/>
              </a:rPr>
              <a:t>Intents</a:t>
            </a:r>
            <a:r>
              <a:rPr lang="en-US" sz="1800" b="0" kern="0" dirty="0">
                <a:solidFill>
                  <a:srgbClr val="000000"/>
                </a:solidFill>
                <a:latin typeface="Verdana" pitchFamily="34" charset="0"/>
                <a:ea typeface="+mn-ea"/>
                <a:cs typeface="Arial" charset="0"/>
              </a:rPr>
              <a:t>,</a:t>
            </a:r>
            <a:r>
              <a:rPr lang="en-US" sz="1800" kern="0" dirty="0">
                <a:solidFill>
                  <a:srgbClr val="000000"/>
                </a:solidFill>
                <a:latin typeface="Verdana" pitchFamily="34" charset="0"/>
                <a:ea typeface="+mn-ea"/>
                <a:cs typeface="Arial" charset="0"/>
              </a:rPr>
              <a:t> Utterances </a:t>
            </a:r>
            <a:r>
              <a:rPr lang="en-US" sz="1800" b="0" kern="0" dirty="0">
                <a:solidFill>
                  <a:srgbClr val="000000"/>
                </a:solidFill>
                <a:latin typeface="Verdana" pitchFamily="34" charset="0"/>
                <a:ea typeface="+mn-ea"/>
                <a:cs typeface="Arial" charset="0"/>
              </a:rPr>
              <a:t>and </a:t>
            </a:r>
            <a:r>
              <a:rPr lang="en-US" sz="1800" kern="0" dirty="0">
                <a:solidFill>
                  <a:srgbClr val="000000"/>
                </a:solidFill>
                <a:latin typeface="Verdana" pitchFamily="34" charset="0"/>
                <a:ea typeface="+mn-ea"/>
                <a:cs typeface="Arial" charset="0"/>
              </a:rPr>
              <a:t>Entities</a:t>
            </a:r>
            <a:endParaRPr lang="en-US" sz="1800" b="0" kern="0" dirty="0">
              <a:solidFill>
                <a:srgbClr val="000000"/>
              </a:solidFill>
              <a:latin typeface="Verdana" pitchFamily="34" charset="0"/>
              <a:ea typeface="+mn-ea"/>
              <a:cs typeface="Arial" charset="0"/>
            </a:endParaRPr>
          </a:p>
        </p:txBody>
      </p:sp>
      <p:graphicFrame>
        <p:nvGraphicFramePr>
          <p:cNvPr id="5" name="Table 4" descr="Example intents, utterances and entities">
            <a:extLst>
              <a:ext uri="{FF2B5EF4-FFF2-40B4-BE49-F238E27FC236}">
                <a16:creationId xmlns:a16="http://schemas.microsoft.com/office/drawing/2014/main" id="{89F6FB33-3158-408E-9CCB-546DB1CC0BBB}"/>
              </a:ext>
            </a:extLst>
          </p:cNvPr>
          <p:cNvGraphicFramePr>
            <a:graphicFrameLocks noGrp="1"/>
          </p:cNvGraphicFramePr>
          <p:nvPr>
            <p:extLst/>
          </p:nvPr>
        </p:nvGraphicFramePr>
        <p:xfrm>
          <a:off x="548481" y="3573462"/>
          <a:ext cx="8229600" cy="1645920"/>
        </p:xfrm>
        <a:graphic>
          <a:graphicData uri="http://schemas.openxmlformats.org/drawingml/2006/table">
            <a:tbl>
              <a:tblPr firstRow="1">
                <a:tableStyleId>{7E9639D4-E3E2-4D34-9284-5A2195B3D0D7}</a:tableStyleId>
              </a:tblPr>
              <a:tblGrid>
                <a:gridCol w="2362200">
                  <a:extLst>
                    <a:ext uri="{9D8B030D-6E8A-4147-A177-3AD203B41FA5}">
                      <a16:colId xmlns:a16="http://schemas.microsoft.com/office/drawing/2014/main" val="2755066565"/>
                    </a:ext>
                  </a:extLst>
                </a:gridCol>
                <a:gridCol w="4419600">
                  <a:extLst>
                    <a:ext uri="{9D8B030D-6E8A-4147-A177-3AD203B41FA5}">
                      <a16:colId xmlns:a16="http://schemas.microsoft.com/office/drawing/2014/main" val="1334950843"/>
                    </a:ext>
                  </a:extLst>
                </a:gridCol>
                <a:gridCol w="1447800">
                  <a:extLst>
                    <a:ext uri="{9D8B030D-6E8A-4147-A177-3AD203B41FA5}">
                      <a16:colId xmlns:a16="http://schemas.microsoft.com/office/drawing/2014/main" val="2551302485"/>
                    </a:ext>
                  </a:extLst>
                </a:gridCol>
              </a:tblGrid>
              <a:tr h="370840">
                <a:tc>
                  <a:txBody>
                    <a:bodyPr/>
                    <a:lstStyle/>
                    <a:p>
                      <a:pPr algn="l" fontAlgn="b"/>
                      <a:r>
                        <a:rPr lang="en-US" b="0" dirty="0">
                          <a:effectLst/>
                          <a:latin typeface="Segoe UI Semilight" panose="020B0402040204020203" pitchFamily="34" charset="0"/>
                          <a:cs typeface="Segoe UI Semilight" panose="020B0402040204020203" pitchFamily="34" charset="0"/>
                        </a:rPr>
                        <a:t>Intent</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Utterance</a:t>
                      </a:r>
                    </a:p>
                  </a:txBody>
                  <a:tcPr marL="121920" marR="121920" marT="91440" marB="91440" anchor="b"/>
                </a:tc>
                <a:tc>
                  <a:txBody>
                    <a:bodyPr/>
                    <a:lstStyle/>
                    <a:p>
                      <a:pPr algn="l" fontAlgn="b"/>
                      <a:r>
                        <a:rPr lang="en-US" b="0" dirty="0">
                          <a:effectLst/>
                          <a:latin typeface="Segoe UI Semilight" panose="020B0402040204020203" pitchFamily="34" charset="0"/>
                          <a:cs typeface="Segoe UI Semilight" panose="020B0402040204020203" pitchFamily="34" charset="0"/>
                        </a:rPr>
                        <a:t>Entities</a:t>
                      </a:r>
                    </a:p>
                  </a:txBody>
                  <a:tcPr marL="121920" marR="121920" marT="91440" marB="91440" anchor="b"/>
                </a:tc>
                <a:extLst>
                  <a:ext uri="{0D108BD9-81ED-4DB2-BD59-A6C34878D82A}">
                    <a16:rowId xmlns:a16="http://schemas.microsoft.com/office/drawing/2014/main" val="7764479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BookFlight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"Book a flight to </a:t>
                      </a:r>
                      <a:r>
                        <a:rPr lang="en-US" sz="1400" b="1" dirty="0">
                          <a:effectLst/>
                          <a:latin typeface="Segoe UI Semilight" panose="020B0402040204020203" pitchFamily="34" charset="0"/>
                          <a:cs typeface="Segoe UI Semilight" panose="020B0402040204020203" pitchFamily="34" charset="0"/>
                        </a:rPr>
                        <a:t>Seattle</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Seattle</a:t>
                      </a:r>
                    </a:p>
                  </a:txBody>
                  <a:tcPr marL="121920" marR="121920" marT="91440" marB="91440"/>
                </a:tc>
                <a:extLst>
                  <a:ext uri="{0D108BD9-81ED-4DB2-BD59-A6C34878D82A}">
                    <a16:rowId xmlns:a16="http://schemas.microsoft.com/office/drawing/2014/main" val="3896811518"/>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StoreHoursAndLocation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"When does your store </a:t>
                      </a:r>
                      <a:r>
                        <a:rPr lang="en-US" sz="1400" b="1" dirty="0">
                          <a:effectLst/>
                          <a:latin typeface="Segoe UI Semilight" panose="020B0402040204020203" pitchFamily="34" charset="0"/>
                          <a:cs typeface="Segoe UI Semilight" panose="020B0402040204020203" pitchFamily="34" charset="0"/>
                        </a:rPr>
                        <a:t>open</a:t>
                      </a:r>
                      <a:r>
                        <a:rPr lang="en-US" sz="1400" dirty="0">
                          <a:effectLst/>
                          <a:latin typeface="Segoe UI Semilight" panose="020B0402040204020203" pitchFamily="34" charset="0"/>
                          <a:cs typeface="Segoe UI Semilight" panose="020B0402040204020203" pitchFamily="34" charset="0"/>
                        </a:rPr>
                        <a:t>?"</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open</a:t>
                      </a:r>
                    </a:p>
                  </a:txBody>
                  <a:tcPr marL="121920" marR="121920" marT="91440" marB="91440"/>
                </a:tc>
                <a:extLst>
                  <a:ext uri="{0D108BD9-81ED-4DB2-BD59-A6C34878D82A}">
                    <a16:rowId xmlns:a16="http://schemas.microsoft.com/office/drawing/2014/main" val="167919755"/>
                  </a:ext>
                </a:extLst>
              </a:tr>
              <a:tr h="370840">
                <a:tc>
                  <a:txBody>
                    <a:bodyPr/>
                    <a:lstStyle/>
                    <a:p>
                      <a:pPr fontAlgn="t"/>
                      <a:r>
                        <a:rPr lang="en-US" sz="1400" i="1" dirty="0">
                          <a:effectLst/>
                          <a:latin typeface="Segoe UI Semilight" panose="020B0402040204020203" pitchFamily="34" charset="0"/>
                          <a:cs typeface="Segoe UI Semilight" panose="020B0402040204020203" pitchFamily="34" charset="0"/>
                        </a:rPr>
                        <a:t>ScheduleMeeting</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"Schedule a meeting at </a:t>
                      </a:r>
                      <a:r>
                        <a:rPr lang="en-US" sz="1400" b="1" dirty="0">
                          <a:effectLst/>
                          <a:latin typeface="Segoe UI Semilight" panose="020B0402040204020203" pitchFamily="34" charset="0"/>
                          <a:cs typeface="Segoe UI Semilight" panose="020B0402040204020203" pitchFamily="34" charset="0"/>
                        </a:rPr>
                        <a:t>1pm</a:t>
                      </a:r>
                      <a:r>
                        <a:rPr lang="en-US" sz="1400" dirty="0">
                          <a:effectLst/>
                          <a:latin typeface="Segoe UI Semilight" panose="020B0402040204020203" pitchFamily="34" charset="0"/>
                          <a:cs typeface="Segoe UI Semilight" panose="020B0402040204020203" pitchFamily="34" charset="0"/>
                        </a:rPr>
                        <a:t> with </a:t>
                      </a:r>
                      <a:r>
                        <a:rPr lang="en-US" sz="1400" b="1" dirty="0">
                          <a:effectLst/>
                          <a:latin typeface="Segoe UI Semilight" panose="020B0402040204020203" pitchFamily="34" charset="0"/>
                          <a:cs typeface="Segoe UI Semilight" panose="020B0402040204020203" pitchFamily="34" charset="0"/>
                        </a:rPr>
                        <a:t>Bob</a:t>
                      </a:r>
                      <a:r>
                        <a:rPr lang="en-US" sz="1400" dirty="0">
                          <a:effectLst/>
                          <a:latin typeface="Segoe UI Semilight" panose="020B0402040204020203" pitchFamily="34" charset="0"/>
                          <a:cs typeface="Segoe UI Semilight" panose="020B0402040204020203" pitchFamily="34" charset="0"/>
                        </a:rPr>
                        <a:t> in Distribution"</a:t>
                      </a:r>
                    </a:p>
                  </a:txBody>
                  <a:tcPr marL="121920" marR="121920" marT="91440" marB="91440"/>
                </a:tc>
                <a:tc>
                  <a:txBody>
                    <a:bodyPr/>
                    <a:lstStyle/>
                    <a:p>
                      <a:pPr fontAlgn="t"/>
                      <a:r>
                        <a:rPr lang="en-US" sz="1400" dirty="0">
                          <a:effectLst/>
                          <a:latin typeface="Segoe UI Semilight" panose="020B0402040204020203" pitchFamily="34" charset="0"/>
                          <a:cs typeface="Segoe UI Semilight" panose="020B0402040204020203" pitchFamily="34" charset="0"/>
                        </a:rPr>
                        <a:t>1pm, Bob</a:t>
                      </a:r>
                    </a:p>
                  </a:txBody>
                  <a:tcPr marL="121920" marR="121920" marT="91440" marB="91440"/>
                </a:tc>
                <a:extLst>
                  <a:ext uri="{0D108BD9-81ED-4DB2-BD59-A6C34878D82A}">
                    <a16:rowId xmlns:a16="http://schemas.microsoft.com/office/drawing/2014/main" val="3437606178"/>
                  </a:ext>
                </a:extLst>
              </a:tr>
            </a:tbl>
          </a:graphicData>
        </a:graphic>
      </p:graphicFrame>
    </p:spTree>
    <p:extLst>
      <p:ext uri="{BB962C8B-B14F-4D97-AF65-F5344CB8AC3E}">
        <p14:creationId xmlns:p14="http://schemas.microsoft.com/office/powerpoint/2010/main" val="3015281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B078-4F58-4495-AC91-DDDBC0E42794}"/>
              </a:ext>
            </a:extLst>
          </p:cNvPr>
          <p:cNvSpPr>
            <a:spLocks noGrp="1"/>
          </p:cNvSpPr>
          <p:nvPr>
            <p:ph type="title"/>
          </p:nvPr>
        </p:nvSpPr>
        <p:spPr/>
        <p:txBody>
          <a:bodyPr/>
          <a:lstStyle/>
          <a:p>
            <a:r>
              <a:rPr lang="en-US" dirty="0"/>
              <a:t>Language Understanding (LUIS)</a:t>
            </a:r>
          </a:p>
        </p:txBody>
      </p:sp>
      <p:grpSp>
        <p:nvGrpSpPr>
          <p:cNvPr id="3" name="Group 2" descr="LUIS example">
            <a:extLst>
              <a:ext uri="{FF2B5EF4-FFF2-40B4-BE49-F238E27FC236}">
                <a16:creationId xmlns:a16="http://schemas.microsoft.com/office/drawing/2014/main" id="{0F1CFDAF-D003-4FC6-BB08-BDF6765F4BC5}"/>
              </a:ext>
            </a:extLst>
          </p:cNvPr>
          <p:cNvGrpSpPr/>
          <p:nvPr/>
        </p:nvGrpSpPr>
        <p:grpSpPr>
          <a:xfrm>
            <a:off x="1060599" y="1287462"/>
            <a:ext cx="7071254" cy="5549403"/>
            <a:chOff x="1060599" y="1287462"/>
            <a:chExt cx="7071254" cy="5549403"/>
          </a:xfrm>
        </p:grpSpPr>
        <p:pic>
          <p:nvPicPr>
            <p:cNvPr id="4" name="Picture 3">
              <a:extLst>
                <a:ext uri="{FF2B5EF4-FFF2-40B4-BE49-F238E27FC236}">
                  <a16:creationId xmlns:a16="http://schemas.microsoft.com/office/drawing/2014/main" id="{A0670859-C204-4E6D-AC67-1EAE57AFA280}"/>
                </a:ext>
              </a:extLst>
            </p:cNvPr>
            <p:cNvPicPr>
              <a:picLocks noChangeAspect="1"/>
            </p:cNvPicPr>
            <p:nvPr/>
          </p:nvPicPr>
          <p:blipFill>
            <a:blip r:embed="rId3">
              <a:duotone>
                <a:prstClr val="black"/>
                <a:srgbClr val="0078D7">
                  <a:tint val="45000"/>
                  <a:satMod val="400000"/>
                </a:srgbClr>
              </a:duotone>
            </a:blip>
            <a:stretch>
              <a:fillRect/>
            </a:stretch>
          </p:blipFill>
          <p:spPr>
            <a:xfrm>
              <a:off x="4273136" y="2963862"/>
              <a:ext cx="780290" cy="780290"/>
            </a:xfrm>
            <a:prstGeom prst="rect">
              <a:avLst/>
            </a:prstGeom>
          </p:spPr>
        </p:pic>
        <p:graphicFrame>
          <p:nvGraphicFramePr>
            <p:cNvPr id="5" name="Diagram 4">
              <a:extLst>
                <a:ext uri="{FF2B5EF4-FFF2-40B4-BE49-F238E27FC236}">
                  <a16:creationId xmlns:a16="http://schemas.microsoft.com/office/drawing/2014/main" id="{6B2ED3DF-CA53-4F49-AD1F-3EE35672D8AA}"/>
                </a:ext>
              </a:extLst>
            </p:cNvPr>
            <p:cNvGraphicFramePr/>
            <p:nvPr>
              <p:extLst/>
            </p:nvPr>
          </p:nvGraphicFramePr>
          <p:xfrm>
            <a:off x="1060599" y="1287462"/>
            <a:ext cx="7071254" cy="16764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96004135-3680-4E4D-B27B-8A79CA370908}"/>
                </a:ext>
              </a:extLst>
            </p:cNvPr>
            <p:cNvSpPr txBox="1"/>
            <p:nvPr/>
          </p:nvSpPr>
          <p:spPr>
            <a:xfrm>
              <a:off x="2224881" y="3909910"/>
              <a:ext cx="4876800" cy="2926955"/>
            </a:xfrm>
            <a:prstGeom prst="rect">
              <a:avLst/>
            </a:prstGeom>
            <a:solidFill>
              <a:srgbClr val="FFFFFF"/>
            </a:solidFill>
            <a:ln w="10795" cap="flat" cmpd="sng" algn="ctr">
              <a:noFill/>
              <a:prstDash val="solid"/>
            </a:ln>
            <a:effectLst/>
          </p:spPr>
          <p:txBody>
            <a:bodyPr wrap="square" lIns="182880" tIns="146304" rIns="182880" bIns="146304" rtlCol="0">
              <a:spAutoFit/>
            </a:bodyPr>
            <a:lstStyle/>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“query”: “book me a flight to Cairo”,</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“topScoringIntent”: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 “BookFlight”,</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“score”: 0.9887482</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“intents”: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	]</a:t>
              </a:r>
            </a:p>
            <a:p>
              <a:pPr lvl="0" defTabSz="457200" fontAlgn="auto">
                <a:lnSpc>
                  <a:spcPct val="90000"/>
                </a:lnSpc>
                <a:spcBef>
                  <a:spcPts val="0"/>
                </a:spcBef>
                <a:spcAft>
                  <a:spcPts val="600"/>
                </a:spcAft>
                <a:defRPr/>
              </a:pPr>
              <a:r>
                <a:rPr lang="en-US" sz="1400" b="0" kern="0" dirty="0">
                  <a:gradFill>
                    <a:gsLst>
                      <a:gs pos="2917">
                        <a:srgbClr val="353535"/>
                      </a:gs>
                      <a:gs pos="30000">
                        <a:srgbClr val="353535"/>
                      </a:gs>
                    </a:gsLst>
                    <a:lin ang="5400000" scaled="0"/>
                  </a:gra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FFA378CC-DBC2-4CBE-A848-3ADF299C0C09}"/>
                </a:ext>
              </a:extLst>
            </p:cNvPr>
            <p:cNvCxnSpPr/>
            <p:nvPr/>
          </p:nvCxnSpPr>
          <p:spPr>
            <a:xfrm>
              <a:off x="4663281" y="2659062"/>
              <a:ext cx="0" cy="304800"/>
            </a:xfrm>
            <a:prstGeom prst="straightConnector1">
              <a:avLst/>
            </a:prstGeom>
            <a:noFill/>
            <a:ln w="9525" cap="flat" cmpd="sng" algn="ctr">
              <a:solidFill>
                <a:srgbClr val="353535"/>
              </a:solidFill>
              <a:prstDash val="solid"/>
              <a:headEnd type="none"/>
              <a:tailEnd type="triangle"/>
            </a:ln>
            <a:effectLst/>
          </p:spPr>
        </p:cxnSp>
        <p:cxnSp>
          <p:nvCxnSpPr>
            <p:cNvPr id="8" name="Straight Arrow Connector 7">
              <a:extLst>
                <a:ext uri="{FF2B5EF4-FFF2-40B4-BE49-F238E27FC236}">
                  <a16:creationId xmlns:a16="http://schemas.microsoft.com/office/drawing/2014/main" id="{A59078CE-7DDB-47BA-9DE5-B7D12D02DCCA}"/>
                </a:ext>
              </a:extLst>
            </p:cNvPr>
            <p:cNvCxnSpPr/>
            <p:nvPr/>
          </p:nvCxnSpPr>
          <p:spPr>
            <a:xfrm>
              <a:off x="4663281" y="3744152"/>
              <a:ext cx="0" cy="304800"/>
            </a:xfrm>
            <a:prstGeom prst="straightConnector1">
              <a:avLst/>
            </a:prstGeom>
            <a:noFill/>
            <a:ln w="9525" cap="flat" cmpd="sng" algn="ctr">
              <a:solidFill>
                <a:srgbClr val="353535"/>
              </a:solidFill>
              <a:prstDash val="solid"/>
              <a:headEnd type="none"/>
              <a:tailEnd type="triangle"/>
            </a:ln>
            <a:effectLst/>
          </p:spPr>
        </p:cxnSp>
      </p:grpSp>
    </p:spTree>
    <p:extLst>
      <p:ext uri="{BB962C8B-B14F-4D97-AF65-F5344CB8AC3E}">
        <p14:creationId xmlns:p14="http://schemas.microsoft.com/office/powerpoint/2010/main" val="193865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EC37-7332-4661-A690-FC1F8D3F6C04}"/>
              </a:ext>
            </a:extLst>
          </p:cNvPr>
          <p:cNvSpPr>
            <a:spLocks noGrp="1"/>
          </p:cNvSpPr>
          <p:nvPr>
            <p:ph type="title"/>
          </p:nvPr>
        </p:nvSpPr>
        <p:spPr/>
        <p:txBody>
          <a:bodyPr/>
          <a:lstStyle/>
          <a:p>
            <a:r>
              <a:rPr lang="en-US" dirty="0"/>
              <a:t>Cognitive APIs</a:t>
            </a:r>
          </a:p>
        </p:txBody>
      </p:sp>
      <p:sp>
        <p:nvSpPr>
          <p:cNvPr id="4" name="Content Placeholder 2">
            <a:extLst>
              <a:ext uri="{FF2B5EF4-FFF2-40B4-BE49-F238E27FC236}">
                <a16:creationId xmlns:a16="http://schemas.microsoft.com/office/drawing/2014/main" id="{BA1EB9CD-3C68-4C78-A1FD-E04476D7E449}"/>
              </a:ext>
            </a:extLst>
          </p:cNvPr>
          <p:cNvSpPr txBox="1">
            <a:spLocks/>
          </p:cNvSpPr>
          <p:nvPr/>
        </p:nvSpPr>
        <p:spPr>
          <a:xfrm>
            <a:off x="458788" y="1021215"/>
            <a:ext cx="8119156" cy="5147356"/>
          </a:xfrm>
          <a:prstGeom prst="rect">
            <a:avLst/>
          </a:prstGeom>
        </p:spPr>
        <p:txBody>
          <a:bodyPr numCol="2" anchor="ct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lvl="0" indent="0" algn="ctr">
              <a:buNone/>
            </a:pPr>
            <a:r>
              <a:rPr lang="en-US" b="0" kern="0" dirty="0">
                <a:solidFill>
                  <a:srgbClr val="000000"/>
                </a:solidFill>
              </a:rPr>
              <a:t>Computer Vision</a:t>
            </a:r>
          </a:p>
          <a:p>
            <a:pPr marL="0" lvl="0" indent="0" algn="ctr">
              <a:buNone/>
            </a:pPr>
            <a:r>
              <a:rPr lang="en-US" b="0" kern="0" dirty="0">
                <a:solidFill>
                  <a:srgbClr val="000000"/>
                </a:solidFill>
              </a:rPr>
              <a:t>Content Moderator</a:t>
            </a:r>
          </a:p>
          <a:p>
            <a:pPr marL="0" lvl="0" indent="0" algn="ctr">
              <a:buNone/>
            </a:pPr>
            <a:r>
              <a:rPr lang="en-US" b="0" kern="0" dirty="0">
                <a:solidFill>
                  <a:srgbClr val="000000"/>
                </a:solidFill>
              </a:rPr>
              <a:t>Emotion API</a:t>
            </a:r>
          </a:p>
          <a:p>
            <a:pPr marL="0" lvl="0" indent="0" algn="ctr">
              <a:buNone/>
            </a:pPr>
            <a:r>
              <a:rPr lang="en-US" b="0" kern="0" dirty="0">
                <a:solidFill>
                  <a:srgbClr val="000000"/>
                </a:solidFill>
              </a:rPr>
              <a:t>Face API</a:t>
            </a:r>
          </a:p>
          <a:p>
            <a:pPr marL="0" lvl="0" indent="0" algn="ctr">
              <a:buNone/>
            </a:pPr>
            <a:r>
              <a:rPr lang="en-US" b="0" kern="0" dirty="0">
                <a:solidFill>
                  <a:srgbClr val="000000"/>
                </a:solidFill>
              </a:rPr>
              <a:t>Video Indexer</a:t>
            </a:r>
          </a:p>
          <a:p>
            <a:pPr marL="0" lvl="0" indent="0" algn="ctr">
              <a:buNone/>
            </a:pPr>
            <a:r>
              <a:rPr lang="en-US" b="0" kern="0" dirty="0">
                <a:solidFill>
                  <a:srgbClr val="000000"/>
                </a:solidFill>
              </a:rPr>
              <a:t>Bing Speech Service</a:t>
            </a:r>
          </a:p>
          <a:p>
            <a:pPr marL="0" lvl="0" indent="0" algn="ctr">
              <a:buNone/>
            </a:pPr>
            <a:r>
              <a:rPr lang="en-US" b="0" kern="0" dirty="0">
                <a:solidFill>
                  <a:srgbClr val="000000"/>
                </a:solidFill>
              </a:rPr>
              <a:t>Speaker Recognition</a:t>
            </a:r>
          </a:p>
          <a:p>
            <a:pPr marL="0" lvl="0" indent="0" algn="ctr">
              <a:buNone/>
            </a:pPr>
            <a:r>
              <a:rPr lang="en-US" b="0" kern="0" dirty="0">
                <a:solidFill>
                  <a:srgbClr val="000000"/>
                </a:solidFill>
              </a:rPr>
              <a:t>Translator Speech</a:t>
            </a:r>
          </a:p>
          <a:p>
            <a:pPr marL="0" lvl="0" indent="0" algn="ctr">
              <a:buNone/>
            </a:pPr>
            <a:r>
              <a:rPr lang="en-US" b="0" kern="0" dirty="0">
                <a:solidFill>
                  <a:srgbClr val="000000"/>
                </a:solidFill>
              </a:rPr>
              <a:t>Linguistic Analysis</a:t>
            </a:r>
          </a:p>
          <a:p>
            <a:pPr marL="0" lvl="0" indent="0" algn="ctr">
              <a:buNone/>
            </a:pPr>
            <a:r>
              <a:rPr lang="en-US" b="0" kern="0" dirty="0">
                <a:solidFill>
                  <a:srgbClr val="000000"/>
                </a:solidFill>
              </a:rPr>
              <a:t>Text Analytics</a:t>
            </a:r>
          </a:p>
          <a:p>
            <a:pPr marL="0" lvl="0" indent="0" algn="ctr">
              <a:buNone/>
            </a:pPr>
            <a:r>
              <a:rPr lang="en-US" b="0" kern="0" dirty="0">
                <a:solidFill>
                  <a:srgbClr val="000000"/>
                </a:solidFill>
              </a:rPr>
              <a:t>Translator Text</a:t>
            </a:r>
          </a:p>
          <a:p>
            <a:pPr marL="0" lvl="0" indent="0" algn="ctr">
              <a:buNone/>
            </a:pPr>
            <a:r>
              <a:rPr lang="en-US" b="0" kern="0" dirty="0">
                <a:solidFill>
                  <a:srgbClr val="000000"/>
                </a:solidFill>
              </a:rPr>
              <a:t>Custom Decision Service</a:t>
            </a:r>
          </a:p>
          <a:p>
            <a:pPr marL="0" lvl="0" indent="0" algn="ctr">
              <a:buNone/>
            </a:pPr>
            <a:r>
              <a:rPr lang="en-US" b="0" kern="0" dirty="0">
                <a:solidFill>
                  <a:srgbClr val="000000"/>
                </a:solidFill>
              </a:rPr>
              <a:t>Entity Linking</a:t>
            </a:r>
          </a:p>
          <a:p>
            <a:pPr marL="0" lvl="0" indent="0" algn="ctr">
              <a:buNone/>
            </a:pPr>
            <a:r>
              <a:rPr lang="en-US" b="0" kern="0" dirty="0">
                <a:solidFill>
                  <a:srgbClr val="000000"/>
                </a:solidFill>
              </a:rPr>
              <a:t>Knowledge Exploration Service (KES)</a:t>
            </a:r>
          </a:p>
          <a:p>
            <a:pPr marL="0" lvl="0" indent="0" algn="ctr">
              <a:buNone/>
            </a:pPr>
            <a:r>
              <a:rPr lang="en-US" b="0" kern="0" dirty="0">
                <a:solidFill>
                  <a:srgbClr val="000000"/>
                </a:solidFill>
              </a:rPr>
              <a:t>Recommendations</a:t>
            </a:r>
          </a:p>
          <a:p>
            <a:pPr marL="0" lvl="0" indent="0" algn="ctr">
              <a:buNone/>
            </a:pPr>
            <a:r>
              <a:rPr lang="en-US" b="0" kern="0" dirty="0">
                <a:solidFill>
                  <a:srgbClr val="000000"/>
                </a:solidFill>
              </a:rPr>
              <a:t>Academic Knowledge</a:t>
            </a:r>
          </a:p>
          <a:p>
            <a:pPr marL="0" lvl="0" indent="0" algn="ctr">
              <a:buNone/>
            </a:pPr>
            <a:r>
              <a:rPr lang="en-US" b="0" kern="0" dirty="0">
                <a:solidFill>
                  <a:srgbClr val="000000"/>
                </a:solidFill>
              </a:rPr>
              <a:t>Language Understanding (LUIS)</a:t>
            </a:r>
          </a:p>
          <a:p>
            <a:pPr marL="0" lvl="0" indent="0" algn="ctr">
              <a:buNone/>
            </a:pPr>
            <a:r>
              <a:rPr lang="en-US" b="0" kern="0" dirty="0">
                <a:solidFill>
                  <a:srgbClr val="000000"/>
                </a:solidFill>
              </a:rPr>
              <a:t>QnA Maker</a:t>
            </a:r>
          </a:p>
        </p:txBody>
      </p:sp>
    </p:spTree>
    <p:extLst>
      <p:ext uri="{BB962C8B-B14F-4D97-AF65-F5344CB8AC3E}">
        <p14:creationId xmlns:p14="http://schemas.microsoft.com/office/powerpoint/2010/main" val="2006782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859E-5108-4CE4-AE2B-9C1E06C21257}"/>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EC3DAF99-6F10-4D6A-B6EF-E26BA7737A03}"/>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Cloud-based service to detect and recognize faces:</a:t>
            </a:r>
          </a:p>
          <a:p>
            <a:pPr lvl="1"/>
            <a:r>
              <a:rPr lang="en-US" b="0" kern="0" dirty="0">
                <a:solidFill>
                  <a:srgbClr val="000000"/>
                </a:solidFill>
              </a:rPr>
              <a:t>Detects up to 64 human faces</a:t>
            </a:r>
          </a:p>
          <a:p>
            <a:pPr lvl="1"/>
            <a:r>
              <a:rPr lang="en-US" b="0" kern="0" dirty="0">
                <a:solidFill>
                  <a:srgbClr val="000000"/>
                </a:solidFill>
              </a:rPr>
              <a:t>Provides a “face location” within the image</a:t>
            </a:r>
          </a:p>
          <a:p>
            <a:pPr lvl="1"/>
            <a:r>
              <a:rPr lang="en-US" b="0" kern="0" dirty="0">
                <a:solidFill>
                  <a:srgbClr val="000000"/>
                </a:solidFill>
              </a:rPr>
              <a:t>Image can be provided as part of the request (bytes) or externally (URL)</a:t>
            </a:r>
          </a:p>
          <a:p>
            <a:pPr lvl="0"/>
            <a:endParaRPr lang="en-US" b="0" kern="0" dirty="0">
              <a:solidFill>
                <a:srgbClr val="000000"/>
              </a:solidFill>
            </a:endParaRPr>
          </a:p>
        </p:txBody>
      </p:sp>
    </p:spTree>
    <p:extLst>
      <p:ext uri="{BB962C8B-B14F-4D97-AF65-F5344CB8AC3E}">
        <p14:creationId xmlns:p14="http://schemas.microsoft.com/office/powerpoint/2010/main" val="3040258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d528b9c5-8e97-40cd-bfc5-944d15ee7fc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4409F-9E35-4588-9726-0197240B9258}"/>
              </a:ext>
            </a:extLst>
          </p:cNvPr>
          <p:cNvSpPr>
            <a:spLocks noGrp="1"/>
          </p:cNvSpPr>
          <p:nvPr>
            <p:ph type="title"/>
          </p:nvPr>
        </p:nvSpPr>
        <p:spPr/>
        <p:txBody>
          <a:bodyPr/>
          <a:lstStyle/>
          <a:p>
            <a:r>
              <a:rPr lang="en-US" dirty="0"/>
              <a:t>Bot Framework</a:t>
            </a:r>
          </a:p>
        </p:txBody>
      </p:sp>
      <p:sp>
        <p:nvSpPr>
          <p:cNvPr id="4" name="Content Placeholder 2">
            <a:extLst>
              <a:ext uri="{FF2B5EF4-FFF2-40B4-BE49-F238E27FC236}">
                <a16:creationId xmlns:a16="http://schemas.microsoft.com/office/drawing/2014/main" id="{0C74D24F-43CA-408E-99DD-9B6A0999FD9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Tools for building bots:</a:t>
            </a:r>
          </a:p>
          <a:p>
            <a:pPr lvl="1"/>
            <a:r>
              <a:rPr lang="en-US" b="0" kern="0" dirty="0">
                <a:solidFill>
                  <a:srgbClr val="000000"/>
                </a:solidFill>
              </a:rPr>
              <a:t>Build web sites with card-based UI</a:t>
            </a:r>
          </a:p>
          <a:p>
            <a:pPr lvl="1"/>
            <a:r>
              <a:rPr lang="en-US" b="0" kern="0" dirty="0">
                <a:solidFill>
                  <a:srgbClr val="000000"/>
                </a:solidFill>
              </a:rPr>
              <a:t>Build services to enrich existing applications</a:t>
            </a:r>
          </a:p>
          <a:p>
            <a:pPr lvl="1"/>
            <a:r>
              <a:rPr lang="en-US" b="0" kern="0" dirty="0">
                <a:solidFill>
                  <a:srgbClr val="000000"/>
                </a:solidFill>
              </a:rPr>
              <a:t>Implement mechanisms to receive events and act </a:t>
            </a:r>
            <a:br>
              <a:rPr lang="en-US" b="0" kern="0" dirty="0">
                <a:solidFill>
                  <a:srgbClr val="000000"/>
                </a:solidFill>
              </a:rPr>
            </a:br>
            <a:r>
              <a:rPr lang="en-US" b="0" kern="0" dirty="0">
                <a:solidFill>
                  <a:srgbClr val="000000"/>
                </a:solidFill>
              </a:rPr>
              <a:t>on them</a:t>
            </a:r>
          </a:p>
          <a:p>
            <a:pPr lvl="0"/>
            <a:r>
              <a:rPr lang="en-US" b="0" kern="0" dirty="0">
                <a:solidFill>
                  <a:srgbClr val="000000"/>
                </a:solidFill>
              </a:rPr>
              <a:t>Uses industry-standard protocols</a:t>
            </a:r>
          </a:p>
          <a:p>
            <a:pPr lvl="0"/>
            <a:r>
              <a:rPr lang="en-US" b="0" kern="0" dirty="0">
                <a:solidFill>
                  <a:srgbClr val="000000"/>
                </a:solidFill>
              </a:rPr>
              <a:t>Built-in conversation modeling tools</a:t>
            </a:r>
          </a:p>
          <a:p>
            <a:pPr lvl="0"/>
            <a:r>
              <a:rPr lang="en-US" b="0" kern="0" dirty="0">
                <a:solidFill>
                  <a:srgbClr val="000000"/>
                </a:solidFill>
              </a:rPr>
              <a:t>Integrated LUIS</a:t>
            </a:r>
          </a:p>
          <a:p>
            <a:pPr lvl="0"/>
            <a:r>
              <a:rPr lang="en-US" b="0" kern="0" dirty="0">
                <a:solidFill>
                  <a:srgbClr val="000000"/>
                </a:solidFill>
              </a:rPr>
              <a:t>Built-on common patterns</a:t>
            </a:r>
          </a:p>
          <a:p>
            <a:pPr lvl="0"/>
            <a:endParaRPr lang="en-US" b="0" kern="0" dirty="0">
              <a:solidFill>
                <a:srgbClr val="000000"/>
              </a:solidFill>
            </a:endParaRPr>
          </a:p>
        </p:txBody>
      </p:sp>
    </p:spTree>
    <p:extLst>
      <p:ext uri="{BB962C8B-B14F-4D97-AF65-F5344CB8AC3E}">
        <p14:creationId xmlns:p14="http://schemas.microsoft.com/office/powerpoint/2010/main" val="172836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30FC8-2DD5-4D51-B898-B36A9010C6BE}"/>
              </a:ext>
            </a:extLst>
          </p:cNvPr>
          <p:cNvSpPr>
            <a:spLocks noGrp="1"/>
          </p:cNvSpPr>
          <p:nvPr>
            <p:ph type="title"/>
          </p:nvPr>
        </p:nvSpPr>
        <p:spPr/>
        <p:txBody>
          <a:bodyPr/>
          <a:lstStyle/>
          <a:p>
            <a:r>
              <a:rPr lang="en-US" dirty="0"/>
              <a:t>Face API</a:t>
            </a:r>
          </a:p>
        </p:txBody>
      </p:sp>
      <p:grpSp>
        <p:nvGrpSpPr>
          <p:cNvPr id="3" name="Group 2" descr="Example Face API request">
            <a:extLst>
              <a:ext uri="{FF2B5EF4-FFF2-40B4-BE49-F238E27FC236}">
                <a16:creationId xmlns:a16="http://schemas.microsoft.com/office/drawing/2014/main" id="{4157D1EB-986E-456E-B9A5-3E4EF8EF39F0}"/>
              </a:ext>
            </a:extLst>
          </p:cNvPr>
          <p:cNvGrpSpPr/>
          <p:nvPr/>
        </p:nvGrpSpPr>
        <p:grpSpPr>
          <a:xfrm>
            <a:off x="1192240" y="1152963"/>
            <a:ext cx="7162800" cy="5476875"/>
            <a:chOff x="1192240" y="1152963"/>
            <a:chExt cx="7162800" cy="5476875"/>
          </a:xfrm>
        </p:grpSpPr>
        <p:pic>
          <p:nvPicPr>
            <p:cNvPr id="4" name="Picture 2" descr="Overview - Face Detection">
              <a:extLst>
                <a:ext uri="{FF2B5EF4-FFF2-40B4-BE49-F238E27FC236}">
                  <a16:creationId xmlns:a16="http://schemas.microsoft.com/office/drawing/2014/main" id="{1DB7BCCE-1190-44E0-8054-506A04A85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640" y="2438838"/>
              <a:ext cx="5524500" cy="2533650"/>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Line 4">
              <a:extLst>
                <a:ext uri="{FF2B5EF4-FFF2-40B4-BE49-F238E27FC236}">
                  <a16:creationId xmlns:a16="http://schemas.microsoft.com/office/drawing/2014/main" id="{85E96A1C-1DB0-49AA-8CA1-B1CC754EA9EC}"/>
                </a:ext>
              </a:extLst>
            </p:cNvPr>
            <p:cNvSpPr/>
            <p:nvPr/>
          </p:nvSpPr>
          <p:spPr bwMode="auto">
            <a:xfrm>
              <a:off x="1954240" y="5715438"/>
              <a:ext cx="1219200" cy="914400"/>
            </a:xfrm>
            <a:prstGeom prst="borderCallout1">
              <a:avLst>
                <a:gd name="adj1" fmla="val -8701"/>
                <a:gd name="adj2" fmla="val 49020"/>
                <a:gd name="adj3" fmla="val -110049"/>
                <a:gd name="adj4" fmla="val 66814"/>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Metadata about face</a:t>
              </a:r>
            </a:p>
          </p:txBody>
        </p:sp>
        <p:sp>
          <p:nvSpPr>
            <p:cNvPr id="6" name="Callout: Line 5">
              <a:extLst>
                <a:ext uri="{FF2B5EF4-FFF2-40B4-BE49-F238E27FC236}">
                  <a16:creationId xmlns:a16="http://schemas.microsoft.com/office/drawing/2014/main" id="{A8D85693-660E-4C55-AF7F-C783D0A7993F}"/>
                </a:ext>
              </a:extLst>
            </p:cNvPr>
            <p:cNvSpPr/>
            <p:nvPr/>
          </p:nvSpPr>
          <p:spPr bwMode="auto">
            <a:xfrm>
              <a:off x="1192240" y="1152963"/>
              <a:ext cx="1219200" cy="914400"/>
            </a:xfrm>
            <a:prstGeom prst="borderCallout1">
              <a:avLst>
                <a:gd name="adj1" fmla="val 110907"/>
                <a:gd name="adj2" fmla="val 73285"/>
                <a:gd name="adj3" fmla="val 197794"/>
                <a:gd name="adj4" fmla="val 11313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Face location</a:t>
              </a:r>
            </a:p>
          </p:txBody>
        </p:sp>
        <p:sp>
          <p:nvSpPr>
            <p:cNvPr id="7" name="Callout: Line 6">
              <a:extLst>
                <a:ext uri="{FF2B5EF4-FFF2-40B4-BE49-F238E27FC236}">
                  <a16:creationId xmlns:a16="http://schemas.microsoft.com/office/drawing/2014/main" id="{988A4AD7-648F-4A48-BBF1-E413C377978F}"/>
                </a:ext>
              </a:extLst>
            </p:cNvPr>
            <p:cNvSpPr/>
            <p:nvPr/>
          </p:nvSpPr>
          <p:spPr bwMode="auto">
            <a:xfrm>
              <a:off x="7135840" y="3505638"/>
              <a:ext cx="1219200" cy="914400"/>
            </a:xfrm>
            <a:prstGeom prst="borderCallout1">
              <a:avLst>
                <a:gd name="adj1" fmla="val 51103"/>
                <a:gd name="adj2" fmla="val -6862"/>
                <a:gd name="adj3" fmla="val -22794"/>
                <a:gd name="adj4" fmla="val -50098"/>
              </a:avLst>
            </a:prstGeom>
            <a:solidFill>
              <a:srgbClr val="FFFFFF"/>
            </a:solidFill>
            <a:ln w="10795" cap="flat" cmpd="sng" algn="ctr">
              <a:solidFill>
                <a:srgbClr val="D83B01"/>
              </a:solid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auto">
                <a:lnSpc>
                  <a:spcPct val="90000"/>
                </a:lnSpc>
                <a:spcBef>
                  <a:spcPts val="0"/>
                </a:spcBef>
                <a:spcAft>
                  <a:spcPts val="0"/>
                </a:spcAft>
                <a:defRPr/>
              </a:pPr>
              <a:r>
                <a:rPr lang="en-US" sz="1400" b="0" kern="0" dirty="0">
                  <a:solidFill>
                    <a:sysClr val="windowText" lastClr="000000"/>
                  </a:solidFill>
                  <a:latin typeface="Segoe UI Semilight"/>
                  <a:ea typeface="Segoe UI" pitchFamily="34" charset="0"/>
                  <a:cs typeface="Segoe UI" pitchFamily="34" charset="0"/>
                </a:rPr>
                <a:t>Submitted faces</a:t>
              </a:r>
            </a:p>
          </p:txBody>
        </p:sp>
      </p:grpSp>
    </p:spTree>
    <p:extLst>
      <p:ext uri="{BB962C8B-B14F-4D97-AF65-F5344CB8AC3E}">
        <p14:creationId xmlns:p14="http://schemas.microsoft.com/office/powerpoint/2010/main" val="1350409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FD150-F05D-48C4-8792-CD9FDF41C9F9}"/>
              </a:ext>
            </a:extLst>
          </p:cNvPr>
          <p:cNvSpPr>
            <a:spLocks noGrp="1"/>
          </p:cNvSpPr>
          <p:nvPr>
            <p:ph type="title"/>
          </p:nvPr>
        </p:nvSpPr>
        <p:spPr/>
        <p:txBody>
          <a:bodyPr/>
          <a:lstStyle/>
          <a:p>
            <a:r>
              <a:rPr lang="en-US" dirty="0"/>
              <a:t>Face API</a:t>
            </a:r>
          </a:p>
        </p:txBody>
      </p:sp>
      <p:sp>
        <p:nvSpPr>
          <p:cNvPr id="4" name="Content Placeholder 2">
            <a:extLst>
              <a:ext uri="{FF2B5EF4-FFF2-40B4-BE49-F238E27FC236}">
                <a16:creationId xmlns:a16="http://schemas.microsoft.com/office/drawing/2014/main" id="{D586CBB4-736B-4833-9A57-3C5947DE3A4D}"/>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Face Verification:</a:t>
            </a:r>
          </a:p>
          <a:p>
            <a:pPr lvl="1"/>
            <a:r>
              <a:rPr lang="en-US" b="0" kern="0" dirty="0">
                <a:solidFill>
                  <a:srgbClr val="000000"/>
                </a:solidFill>
              </a:rPr>
              <a:t>Authentication using a face</a:t>
            </a:r>
          </a:p>
          <a:p>
            <a:pPr lvl="0"/>
            <a:r>
              <a:rPr lang="en-US" b="0" kern="0" dirty="0">
                <a:solidFill>
                  <a:srgbClr val="000000"/>
                </a:solidFill>
              </a:rPr>
              <a:t>Finding Similar Faces:</a:t>
            </a:r>
          </a:p>
          <a:p>
            <a:pPr lvl="1"/>
            <a:r>
              <a:rPr lang="en-US" b="0" kern="0" dirty="0">
                <a:solidFill>
                  <a:srgbClr val="000000"/>
                </a:solidFill>
              </a:rPr>
              <a:t>Find faces that look most similar</a:t>
            </a:r>
          </a:p>
          <a:p>
            <a:pPr lvl="0"/>
            <a:r>
              <a:rPr lang="en-US" b="0" kern="0" dirty="0">
                <a:solidFill>
                  <a:srgbClr val="000000"/>
                </a:solidFill>
              </a:rPr>
              <a:t>Face Grouping:</a:t>
            </a:r>
          </a:p>
          <a:p>
            <a:pPr lvl="1"/>
            <a:r>
              <a:rPr lang="en-US" b="0" kern="0" dirty="0">
                <a:solidFill>
                  <a:srgbClr val="000000"/>
                </a:solidFill>
              </a:rPr>
              <a:t>Groups faces based on similarities</a:t>
            </a:r>
          </a:p>
          <a:p>
            <a:pPr lvl="0"/>
            <a:r>
              <a:rPr lang="en-US" b="0" kern="0" dirty="0">
                <a:solidFill>
                  <a:srgbClr val="000000"/>
                </a:solidFill>
              </a:rPr>
              <a:t>Face Identification:</a:t>
            </a:r>
          </a:p>
          <a:p>
            <a:pPr lvl="1"/>
            <a:r>
              <a:rPr lang="en-US" b="0" kern="0" dirty="0">
                <a:solidFill>
                  <a:srgbClr val="000000"/>
                </a:solidFill>
              </a:rPr>
              <a:t>Detect a face based on a “known people” database</a:t>
            </a:r>
          </a:p>
          <a:p>
            <a:pPr lvl="1"/>
            <a:endParaRPr lang="en-US" b="0" kern="0" dirty="0">
              <a:solidFill>
                <a:srgbClr val="000000"/>
              </a:solidFill>
            </a:endParaRPr>
          </a:p>
          <a:p>
            <a:pPr lvl="0"/>
            <a:endParaRPr lang="en-US" b="0" kern="0" dirty="0">
              <a:solidFill>
                <a:srgbClr val="000000"/>
              </a:solidFill>
            </a:endParaRPr>
          </a:p>
        </p:txBody>
      </p:sp>
    </p:spTree>
    <p:extLst>
      <p:ext uri="{BB962C8B-B14F-4D97-AF65-F5344CB8AC3E}">
        <p14:creationId xmlns:p14="http://schemas.microsoft.com/office/powerpoint/2010/main" val="3906162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E8F4-515E-40CB-A587-4D7CE65E11A9}"/>
              </a:ext>
            </a:extLst>
          </p:cNvPr>
          <p:cNvSpPr>
            <a:spLocks noGrp="1"/>
          </p:cNvSpPr>
          <p:nvPr>
            <p:ph type="title"/>
          </p:nvPr>
        </p:nvSpPr>
        <p:spPr/>
        <p:txBody>
          <a:bodyPr/>
          <a:lstStyle/>
          <a:p>
            <a:r>
              <a:rPr lang="en-US" dirty="0"/>
              <a:t>Discussion</a:t>
            </a:r>
          </a:p>
        </p:txBody>
      </p:sp>
      <p:sp>
        <p:nvSpPr>
          <p:cNvPr id="4" name="Title 1">
            <a:extLst>
              <a:ext uri="{FF2B5EF4-FFF2-40B4-BE49-F238E27FC236}">
                <a16:creationId xmlns:a16="http://schemas.microsoft.com/office/drawing/2014/main" id="{87A541BF-B5EE-4781-A03F-909B4E5F538E}"/>
              </a:ext>
            </a:extLst>
          </p:cNvPr>
          <p:cNvSpPr txBox="1">
            <a:spLocks/>
          </p:cNvSpPr>
          <p:nvPr/>
        </p:nvSpPr>
        <p:spPr>
          <a:xfrm>
            <a:off x="561752" y="1229710"/>
            <a:ext cx="3505886" cy="4398580"/>
          </a:xfrm>
          <a:prstGeom prst="rect">
            <a:avLst/>
          </a:prstGeom>
        </p:spPr>
        <p:txBody>
          <a:bodyPr anchor="ctr"/>
          <a:lstStyle>
            <a:lvl1pPr marL="0" marR="0" indent="0" algn="l" defTabSz="914400" rtl="0" eaLnBrk="1" fontAlgn="base" latinLnBrk="0" hangingPunct="1">
              <a:lnSpc>
                <a:spcPct val="100000"/>
              </a:lnSpc>
              <a:spcBef>
                <a:spcPct val="0"/>
              </a:spcBef>
              <a:spcAft>
                <a:spcPct val="0"/>
              </a:spcAft>
              <a:buClr>
                <a:srgbClr val="DC0081"/>
              </a:buClr>
              <a:buFont typeface="Wingdings" pitchFamily="2" charset="2"/>
              <a:tabLst/>
              <a:defRPr lang="en-US" sz="2800" b="1" kern="1200">
                <a:solidFill>
                  <a:schemeClr val="accent3"/>
                </a:solidFill>
                <a:effectLst/>
                <a:latin typeface="Verdana" pitchFamily="34" charset="0"/>
                <a:ea typeface="Segoe UI" pitchFamily="34" charset="0"/>
                <a:cs typeface="Arial"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a:lstStyle>
          <a:p>
            <a:pPr lvl="0" algn="ctr">
              <a:buClrTx/>
            </a:pPr>
            <a:r>
              <a:rPr lang="en-US" sz="1800" b="0" dirty="0">
                <a:solidFill>
                  <a:srgbClr val="000000"/>
                </a:solidFill>
                <a:latin typeface="Segoe UI" panose="020B0502040204020203" pitchFamily="34" charset="0"/>
                <a:ea typeface="+mn-ea"/>
                <a:cs typeface="Segoe UI" panose="020B0502040204020203" pitchFamily="34" charset="0"/>
              </a:rPr>
              <a:t>If you were building a mobile app that manages real estate listings, what are some of the LUIS intents you could create?</a:t>
            </a:r>
          </a:p>
        </p:txBody>
      </p:sp>
      <p:pic>
        <p:nvPicPr>
          <p:cNvPr id="5" name="Picture 4" descr="Question">
            <a:extLst>
              <a:ext uri="{FF2B5EF4-FFF2-40B4-BE49-F238E27FC236}">
                <a16:creationId xmlns:a16="http://schemas.microsoft.com/office/drawing/2014/main" id="{BFF222DF-136D-45A3-948E-E3FC8CDF80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2919" y="2204336"/>
            <a:ext cx="2449329" cy="2449329"/>
          </a:xfrm>
          <a:prstGeom prst="rect">
            <a:avLst/>
          </a:prstGeom>
        </p:spPr>
      </p:pic>
    </p:spTree>
    <p:extLst>
      <p:ext uri="{BB962C8B-B14F-4D97-AF65-F5344CB8AC3E}">
        <p14:creationId xmlns:p14="http://schemas.microsoft.com/office/powerpoint/2010/main" val="339657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a78524f4-f525-4971-9089-e4c6054d3a9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BD49A-163A-4C3B-9068-405CAA118A77}"/>
              </a:ext>
            </a:extLst>
          </p:cNvPr>
          <p:cNvSpPr>
            <a:spLocks noGrp="1"/>
          </p:cNvSpPr>
          <p:nvPr>
            <p:ph type="title"/>
          </p:nvPr>
        </p:nvSpPr>
        <p:spPr/>
        <p:txBody>
          <a:bodyPr/>
          <a:lstStyle/>
          <a:p>
            <a:r>
              <a:rPr lang="en-US" dirty="0"/>
              <a:t>Online Lab - Integrating SaaS Services Available on the Azure Platform</a:t>
            </a:r>
          </a:p>
        </p:txBody>
      </p:sp>
      <p:sp>
        <p:nvSpPr>
          <p:cNvPr id="3" name="Text Placeholder 2">
            <a:extLst>
              <a:ext uri="{FF2B5EF4-FFF2-40B4-BE49-F238E27FC236}">
                <a16:creationId xmlns:a16="http://schemas.microsoft.com/office/drawing/2014/main" id="{EBDEA8A9-B826-4369-AE64-4A10B1C6848C}"/>
              </a:ext>
            </a:extLst>
          </p:cNvPr>
          <p:cNvSpPr>
            <a:spLocks noGrp="1"/>
          </p:cNvSpPr>
          <p:nvPr>
            <p:ph type="body" idx="1"/>
          </p:nvPr>
        </p:nvSpPr>
        <p:spPr/>
        <p:txBody>
          <a:bodyPr/>
          <a:lstStyle/>
          <a:p>
            <a:r>
              <a:rPr lang="en-US" dirty="0"/>
              <a:t>Exercise 1: Deploy Function App and Cognitive Service using ARM Template
Exercise 2: Create a Logic App that uses a Function App</a:t>
            </a:r>
          </a:p>
          <a:p>
            <a:r>
              <a:rPr lang="fr-FR" dirty="0" err="1"/>
              <a:t>Exercise</a:t>
            </a:r>
            <a:r>
              <a:rPr lang="fr-FR" dirty="0"/>
              <a:t> 3: </a:t>
            </a:r>
            <a:r>
              <a:rPr lang="fr-FR" dirty="0" err="1"/>
              <a:t>Remove</a:t>
            </a:r>
            <a:r>
              <a:rPr lang="fr-FR" dirty="0"/>
              <a:t> </a:t>
            </a:r>
            <a:r>
              <a:rPr lang="fr-FR" dirty="0" err="1"/>
              <a:t>lab</a:t>
            </a:r>
            <a:r>
              <a:rPr lang="fr-FR" dirty="0"/>
              <a:t> </a:t>
            </a:r>
            <a:r>
              <a:rPr lang="fr-FR" dirty="0" err="1"/>
              <a:t>resources</a:t>
            </a:r>
            <a:endParaRPr lang="en-US" dirty="0"/>
          </a:p>
        </p:txBody>
      </p:sp>
      <p:sp>
        <p:nvSpPr>
          <p:cNvPr id="6" name="TextBox 5">
            <a:extLst>
              <a:ext uri="{FF2B5EF4-FFF2-40B4-BE49-F238E27FC236}">
                <a16:creationId xmlns:a16="http://schemas.microsoft.com/office/drawing/2014/main" id="{4AC40AC4-BF25-4971-BA3A-15DBF3F1571F}"/>
              </a:ext>
            </a:extLst>
          </p:cNvPr>
          <p:cNvSpPr txBox="1"/>
          <p:nvPr/>
        </p:nvSpPr>
        <p:spPr>
          <a:xfrm>
            <a:off x="458788" y="6163356"/>
            <a:ext cx="4529573" cy="523220"/>
          </a:xfrm>
          <a:prstGeom prst="rect">
            <a:avLst/>
          </a:prstGeom>
          <a:noFill/>
        </p:spPr>
        <p:txBody>
          <a:bodyPr vert="horz" wrap="none" rtlCol="0">
            <a:spAutoFit/>
          </a:bodyPr>
          <a:lstStyle/>
          <a:p>
            <a:r>
              <a:rPr lang="en-US" sz="2800" b="0" dirty="0">
                <a:latin typeface="Segoe UI" panose="020B0502040204020203" pitchFamily="34" charset="0"/>
              </a:rPr>
              <a:t>Estimated Time: 60 minutes</a:t>
            </a:r>
          </a:p>
        </p:txBody>
      </p:sp>
    </p:spTree>
    <p:extLst>
      <p:ext uri="{BB962C8B-B14F-4D97-AF65-F5344CB8AC3E}">
        <p14:creationId xmlns:p14="http://schemas.microsoft.com/office/powerpoint/2010/main" val="346984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bb1a7c50-b8a8-40a7-85db-59081cad6e6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9901-564F-4E45-BF43-A0C7738C0510}"/>
              </a:ext>
            </a:extLst>
          </p:cNvPr>
          <p:cNvSpPr>
            <a:spLocks noGrp="1"/>
          </p:cNvSpPr>
          <p:nvPr>
            <p:ph type="title"/>
          </p:nvPr>
        </p:nvSpPr>
        <p:spPr/>
        <p:txBody>
          <a:bodyPr/>
          <a:lstStyle/>
          <a:p>
            <a:r>
              <a:rPr lang="en-US" dirty="0"/>
              <a:t>Lab Review</a:t>
            </a:r>
          </a:p>
        </p:txBody>
      </p:sp>
      <p:sp>
        <p:nvSpPr>
          <p:cNvPr id="3" name="Text Placeholder 2">
            <a:extLst>
              <a:ext uri="{FF2B5EF4-FFF2-40B4-BE49-F238E27FC236}">
                <a16:creationId xmlns:a16="http://schemas.microsoft.com/office/drawing/2014/main" id="{B9214718-3A9A-4E83-BA96-C36466DA7183}"/>
              </a:ext>
            </a:extLst>
          </p:cNvPr>
          <p:cNvSpPr>
            <a:spLocks noGrp="1"/>
          </p:cNvSpPr>
          <p:nvPr>
            <p:ph type="body" idx="1"/>
          </p:nvPr>
        </p:nvSpPr>
        <p:spPr/>
        <p:txBody>
          <a:bodyPr/>
          <a:lstStyle/>
          <a:p>
            <a:r>
              <a:rPr lang="en-US" dirty="0"/>
              <a:t>What other scenarios would require you to deploy a Cognitive Services instance in an ARM Template?</a:t>
            </a:r>
          </a:p>
        </p:txBody>
      </p:sp>
    </p:spTree>
    <p:extLst>
      <p:ext uri="{BB962C8B-B14F-4D97-AF65-F5344CB8AC3E}">
        <p14:creationId xmlns:p14="http://schemas.microsoft.com/office/powerpoint/2010/main" val="1290235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Module_Re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8EAF9-C1CE-41B5-A755-00F5A752658D}"/>
              </a:ext>
            </a:extLst>
          </p:cNvPr>
          <p:cNvSpPr>
            <a:spLocks noGrp="1"/>
          </p:cNvSpPr>
          <p:nvPr>
            <p:ph type="title"/>
          </p:nvPr>
        </p:nvSpPr>
        <p:spPr/>
        <p:txBody>
          <a:bodyPr/>
          <a:lstStyle/>
          <a:p>
            <a:r>
              <a:rPr lang="en-US" dirty="0"/>
              <a:t>Module Review and Takeaways</a:t>
            </a:r>
          </a:p>
        </p:txBody>
      </p:sp>
      <p:sp>
        <p:nvSpPr>
          <p:cNvPr id="3" name="Text Placeholder 2">
            <a:extLst>
              <a:ext uri="{FF2B5EF4-FFF2-40B4-BE49-F238E27FC236}">
                <a16:creationId xmlns:a16="http://schemas.microsoft.com/office/drawing/2014/main" id="{44CD6DD6-B6FB-449C-862D-B50B7B4EF72B}"/>
              </a:ext>
            </a:extLst>
          </p:cNvPr>
          <p:cNvSpPr>
            <a:spLocks noGrp="1"/>
          </p:cNvSpPr>
          <p:nvPr>
            <p:ph type="body" idx="1"/>
          </p:nvPr>
        </p:nvSpPr>
        <p:spPr/>
        <p:txBody>
          <a:bodyPr/>
          <a:lstStyle/>
          <a:p>
            <a:r>
              <a:rPr lang="en-US" dirty="0"/>
              <a:t>Review Question</a:t>
            </a:r>
          </a:p>
        </p:txBody>
      </p:sp>
    </p:spTree>
    <p:extLst>
      <p:ext uri="{BB962C8B-B14F-4D97-AF65-F5344CB8AC3E}">
        <p14:creationId xmlns:p14="http://schemas.microsoft.com/office/powerpoint/2010/main" val="349125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7fa32059-698c-4189-81b2-c5e3d13dffc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F499-DEE1-4D34-9239-974D0BA0AC98}"/>
              </a:ext>
            </a:extLst>
          </p:cNvPr>
          <p:cNvSpPr>
            <a:spLocks noGrp="1"/>
          </p:cNvSpPr>
          <p:nvPr>
            <p:ph type="title"/>
          </p:nvPr>
        </p:nvSpPr>
        <p:spPr/>
        <p:txBody>
          <a:bodyPr/>
          <a:lstStyle/>
          <a:p>
            <a:r>
              <a:rPr lang="en-US" dirty="0"/>
              <a:t>Bot Framework</a:t>
            </a:r>
          </a:p>
        </p:txBody>
      </p:sp>
      <p:pic>
        <p:nvPicPr>
          <p:cNvPr id="5" name="Picture 4">
            <a:extLst>
              <a:ext uri="{FF2B5EF4-FFF2-40B4-BE49-F238E27FC236}">
                <a16:creationId xmlns:a16="http://schemas.microsoft.com/office/drawing/2014/main" id="{8EE99ABB-D41E-4184-B0C7-722A3B120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374" y="1395211"/>
            <a:ext cx="7533476" cy="3681614"/>
          </a:xfrm>
          <a:prstGeom prst="rect">
            <a:avLst/>
          </a:prstGeom>
        </p:spPr>
      </p:pic>
    </p:spTree>
    <p:extLst>
      <p:ext uri="{BB962C8B-B14F-4D97-AF65-F5344CB8AC3E}">
        <p14:creationId xmlns:p14="http://schemas.microsoft.com/office/powerpoint/2010/main" val="2146407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c5bd2452-1bd3-46c2-b08f-d9906cc798c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82482-434D-4B83-93FB-531ACE65B936}"/>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5E96B321-1C74-4201-BA84-7AADC2146EB9}"/>
              </a:ext>
            </a:extLst>
          </p:cNvPr>
          <p:cNvSpPr txBox="1">
            <a:spLocks/>
          </p:cNvSpPr>
          <p:nvPr/>
        </p:nvSpPr>
        <p:spPr>
          <a:xfrm>
            <a:off x="458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Develop using App service-compatible programming languages</a:t>
            </a:r>
          </a:p>
          <a:p>
            <a:pPr lvl="0"/>
            <a:r>
              <a:rPr lang="en-US" b="0" kern="0" dirty="0">
                <a:solidFill>
                  <a:srgbClr val="000000"/>
                </a:solidFill>
              </a:rPr>
              <a:t>Quick-start templates</a:t>
            </a:r>
          </a:p>
          <a:p>
            <a:pPr lvl="0"/>
            <a:r>
              <a:rPr lang="en-US" b="0" kern="0" dirty="0">
                <a:solidFill>
                  <a:srgbClr val="000000"/>
                </a:solidFill>
              </a:rPr>
              <a:t>Integrated chat window:</a:t>
            </a:r>
          </a:p>
          <a:p>
            <a:pPr lvl="1"/>
            <a:r>
              <a:rPr lang="en-US" b="0" kern="0" dirty="0">
                <a:solidFill>
                  <a:srgbClr val="000000"/>
                </a:solidFill>
              </a:rPr>
              <a:t>Embeddable web chat</a:t>
            </a:r>
          </a:p>
          <a:p>
            <a:pPr lvl="0"/>
            <a:r>
              <a:rPr lang="en-US" b="0" kern="0" dirty="0">
                <a:solidFill>
                  <a:srgbClr val="000000"/>
                </a:solidFill>
              </a:rPr>
              <a:t>Support for channels:</a:t>
            </a:r>
          </a:p>
          <a:p>
            <a:pPr lvl="1"/>
            <a:r>
              <a:rPr lang="en-US" b="0" kern="0" dirty="0">
                <a:solidFill>
                  <a:srgbClr val="000000"/>
                </a:solidFill>
              </a:rPr>
              <a:t>Kik, Twilio, Skype, Slack, Microsoft Teams, etc.</a:t>
            </a:r>
          </a:p>
          <a:p>
            <a:pPr lvl="0"/>
            <a:r>
              <a:rPr lang="en-US" b="0" kern="0" dirty="0">
                <a:solidFill>
                  <a:srgbClr val="000000"/>
                </a:solidFill>
              </a:rPr>
              <a:t>Cognitive Services integration</a:t>
            </a:r>
          </a:p>
          <a:p>
            <a:pPr lvl="0"/>
            <a:r>
              <a:rPr lang="en-US" b="0" kern="0" dirty="0">
                <a:solidFill>
                  <a:srgbClr val="000000"/>
                </a:solidFill>
              </a:rPr>
              <a:t>Direct Line support</a:t>
            </a:r>
          </a:p>
          <a:p>
            <a:pPr lvl="0"/>
            <a:endParaRPr lang="en-US" b="0" kern="0" dirty="0">
              <a:solidFill>
                <a:srgbClr val="000000"/>
              </a:solidFill>
            </a:endParaRPr>
          </a:p>
        </p:txBody>
      </p:sp>
    </p:spTree>
    <p:extLst>
      <p:ext uri="{BB962C8B-B14F-4D97-AF65-F5344CB8AC3E}">
        <p14:creationId xmlns:p14="http://schemas.microsoft.com/office/powerpoint/2010/main" val="793574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5b6f7d4f-9ef9-4d92-ac1f-1bb34834095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7EBF-16E9-4ECF-A833-38A79EC41BFD}"/>
              </a:ext>
            </a:extLst>
          </p:cNvPr>
          <p:cNvSpPr>
            <a:spLocks noGrp="1"/>
          </p:cNvSpPr>
          <p:nvPr>
            <p:ph type="title"/>
          </p:nvPr>
        </p:nvSpPr>
        <p:spPr/>
        <p:txBody>
          <a:bodyPr/>
          <a:lstStyle/>
          <a:p>
            <a:r>
              <a:rPr lang="en-US" dirty="0"/>
              <a:t>Bot Services</a:t>
            </a:r>
          </a:p>
        </p:txBody>
      </p:sp>
      <p:sp>
        <p:nvSpPr>
          <p:cNvPr id="4" name="Content Placeholder 2">
            <a:extLst>
              <a:ext uri="{FF2B5EF4-FFF2-40B4-BE49-F238E27FC236}">
                <a16:creationId xmlns:a16="http://schemas.microsoft.com/office/drawing/2014/main" id="{35401A08-9226-44EB-B9B1-6949133E6122}"/>
              </a:ext>
            </a:extLst>
          </p:cNvPr>
          <p:cNvSpPr txBox="1">
            <a:spLocks/>
          </p:cNvSpPr>
          <p:nvPr/>
        </p:nvSpPr>
        <p:spPr>
          <a:xfrm>
            <a:off x="458788" y="1021215"/>
            <a:ext cx="8119156" cy="2762509"/>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b="0" kern="0" dirty="0">
                <a:solidFill>
                  <a:srgbClr val="000000"/>
                </a:solidFill>
              </a:rPr>
              <a:t>Powered by Azure Functions:</a:t>
            </a:r>
          </a:p>
          <a:p>
            <a:pPr lvl="1"/>
            <a:r>
              <a:rPr lang="en-US" b="0" kern="0" dirty="0">
                <a:solidFill>
                  <a:srgbClr val="000000"/>
                </a:solidFill>
              </a:rPr>
              <a:t>Serverless</a:t>
            </a:r>
          </a:p>
          <a:p>
            <a:pPr lvl="1"/>
            <a:r>
              <a:rPr lang="en-US" b="0" kern="0" dirty="0">
                <a:solidFill>
                  <a:srgbClr val="000000"/>
                </a:solidFill>
              </a:rPr>
              <a:t>Continuous Deployment</a:t>
            </a:r>
          </a:p>
          <a:p>
            <a:pPr lvl="1"/>
            <a:r>
              <a:rPr lang="en-US" b="0" kern="0" dirty="0">
                <a:solidFill>
                  <a:srgbClr val="000000"/>
                </a:solidFill>
              </a:rPr>
              <a:t>Auto-scale</a:t>
            </a:r>
          </a:p>
          <a:p>
            <a:pPr lvl="1"/>
            <a:r>
              <a:rPr lang="en-US" b="0" kern="0" dirty="0">
                <a:solidFill>
                  <a:srgbClr val="000000"/>
                </a:solidFill>
              </a:rPr>
              <a:t>Built-in code editor</a:t>
            </a:r>
          </a:p>
          <a:p>
            <a:pPr lvl="1"/>
            <a:r>
              <a:rPr lang="en-US" b="0" kern="0" dirty="0">
                <a:solidFill>
                  <a:srgbClr val="000000"/>
                </a:solidFill>
              </a:rPr>
              <a:t>Integrates with various databases and services</a:t>
            </a:r>
          </a:p>
          <a:p>
            <a:pPr lvl="0"/>
            <a:endParaRPr lang="en-US" b="0" kern="0" dirty="0">
              <a:solidFill>
                <a:srgbClr val="000000"/>
              </a:solidFill>
            </a:endParaRPr>
          </a:p>
          <a:p>
            <a:pPr lvl="0"/>
            <a:endParaRPr lang="en-US" b="0" kern="0" dirty="0">
              <a:solidFill>
                <a:srgbClr val="000000"/>
              </a:solidFill>
            </a:endParaRPr>
          </a:p>
        </p:txBody>
      </p:sp>
      <p:grpSp>
        <p:nvGrpSpPr>
          <p:cNvPr id="3" name="Group 2" descr="Bot Services powered by Azure Functions">
            <a:extLst>
              <a:ext uri="{FF2B5EF4-FFF2-40B4-BE49-F238E27FC236}">
                <a16:creationId xmlns:a16="http://schemas.microsoft.com/office/drawing/2014/main" id="{81A5AC46-A5F0-4372-BD17-21D88801FC8B}"/>
              </a:ext>
            </a:extLst>
          </p:cNvPr>
          <p:cNvGrpSpPr/>
          <p:nvPr/>
        </p:nvGrpSpPr>
        <p:grpSpPr>
          <a:xfrm>
            <a:off x="2834481" y="4792662"/>
            <a:ext cx="3657600" cy="725444"/>
            <a:chOff x="2834481" y="4792662"/>
            <a:chExt cx="3657600" cy="725444"/>
          </a:xfrm>
        </p:grpSpPr>
        <p:sp>
          <p:nvSpPr>
            <p:cNvPr id="5" name="Freeform 27">
              <a:extLst>
                <a:ext uri="{FF2B5EF4-FFF2-40B4-BE49-F238E27FC236}">
                  <a16:creationId xmlns:a16="http://schemas.microsoft.com/office/drawing/2014/main" id="{10D48653-4562-4061-96E0-3FFD23CA3270}"/>
                </a:ext>
              </a:extLst>
            </p:cNvPr>
            <p:cNvSpPr>
              <a:spLocks noEditPoints="1"/>
            </p:cNvSpPr>
            <p:nvPr/>
          </p:nvSpPr>
          <p:spPr bwMode="auto">
            <a:xfrm>
              <a:off x="2947623" y="490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6" name="Freeform 26">
              <a:extLst>
                <a:ext uri="{FF2B5EF4-FFF2-40B4-BE49-F238E27FC236}">
                  <a16:creationId xmlns:a16="http://schemas.microsoft.com/office/drawing/2014/main" id="{3116B4CE-30C5-43F4-AE86-5AA6746480FA}"/>
                </a:ext>
              </a:extLst>
            </p:cNvPr>
            <p:cNvSpPr>
              <a:spLocks noEditPoints="1"/>
            </p:cNvSpPr>
            <p:nvPr/>
          </p:nvSpPr>
          <p:spPr bwMode="auto">
            <a:xfrm>
              <a:off x="2834481" y="479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sp>
          <p:nvSpPr>
            <p:cNvPr id="7" name="Freeform 27">
              <a:extLst>
                <a:ext uri="{FF2B5EF4-FFF2-40B4-BE49-F238E27FC236}">
                  <a16:creationId xmlns:a16="http://schemas.microsoft.com/office/drawing/2014/main" id="{F7339182-6FFE-4527-971A-CAFD6CBBC5CF}"/>
                </a:ext>
              </a:extLst>
            </p:cNvPr>
            <p:cNvSpPr>
              <a:spLocks noEditPoints="1"/>
            </p:cNvSpPr>
            <p:nvPr/>
          </p:nvSpPr>
          <p:spPr bwMode="auto">
            <a:xfrm>
              <a:off x="2946957" y="490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0" defTabSz="932597" fontAlgn="auto">
                <a:spcBef>
                  <a:spcPts val="0"/>
                </a:spcBef>
                <a:spcAft>
                  <a:spcPts val="0"/>
                </a:spcAft>
              </a:pPr>
              <a:endParaRPr lang="en-US" sz="1836" b="0" dirty="0">
                <a:solidFill>
                  <a:srgbClr val="FFFFFF"/>
                </a:solidFill>
                <a:latin typeface="Segoe UI Semilight"/>
                <a:cs typeface="Arial" charset="0"/>
              </a:endParaRPr>
            </a:p>
          </p:txBody>
        </p:sp>
        <p:pic>
          <p:nvPicPr>
            <p:cNvPr id="8" name="Graphic 7">
              <a:extLst>
                <a:ext uri="{FF2B5EF4-FFF2-40B4-BE49-F238E27FC236}">
                  <a16:creationId xmlns:a16="http://schemas.microsoft.com/office/drawing/2014/main" id="{8AC0A1D8-F2BA-4859-844A-F4CE171B12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481" y="4850584"/>
              <a:ext cx="609600" cy="609600"/>
            </a:xfrm>
            <a:prstGeom prst="rect">
              <a:avLst/>
            </a:prstGeom>
          </p:spPr>
        </p:pic>
        <p:sp>
          <p:nvSpPr>
            <p:cNvPr id="9" name="Arrow: Left 8">
              <a:extLst>
                <a:ext uri="{FF2B5EF4-FFF2-40B4-BE49-F238E27FC236}">
                  <a16:creationId xmlns:a16="http://schemas.microsoft.com/office/drawing/2014/main" id="{4AE818F3-A828-4326-8165-4673C26B151F}"/>
                </a:ext>
              </a:extLst>
            </p:cNvPr>
            <p:cNvSpPr/>
            <p:nvPr/>
          </p:nvSpPr>
          <p:spPr bwMode="auto">
            <a:xfrm>
              <a:off x="4070387" y="5002984"/>
              <a:ext cx="1219200" cy="304800"/>
            </a:xfrm>
            <a:prstGeom prst="leftArrow">
              <a:avLst/>
            </a:prstGeom>
            <a:solidFill>
              <a:srgbClr val="737373"/>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auto">
                <a:lnSpc>
                  <a:spcPct val="90000"/>
                </a:lnSpc>
                <a:spcBef>
                  <a:spcPts val="0"/>
                </a:spcBef>
                <a:spcAft>
                  <a:spcPts val="0"/>
                </a:spcAft>
                <a:defRPr/>
              </a:pPr>
              <a:endParaRPr lang="en-US" sz="2400" b="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72037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8102d41a-90c0-45ff-ba72-1626b4e8960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FF91-64B2-45B8-B606-68EFD0B9B2A6}"/>
              </a:ext>
            </a:extLst>
          </p:cNvPr>
          <p:cNvSpPr>
            <a:spLocks noGrp="1"/>
          </p:cNvSpPr>
          <p:nvPr>
            <p:ph type="title"/>
          </p:nvPr>
        </p:nvSpPr>
        <p:spPr/>
        <p:txBody>
          <a:bodyPr/>
          <a:lstStyle/>
          <a:p>
            <a:r>
              <a:rPr lang="en-US" dirty="0"/>
              <a:t>One Bot, Many Canvases</a:t>
            </a:r>
          </a:p>
        </p:txBody>
      </p:sp>
      <p:grpSp>
        <p:nvGrpSpPr>
          <p:cNvPr id="3" name="Group 2" descr="Bot in use across many different applications (canvases)">
            <a:extLst>
              <a:ext uri="{FF2B5EF4-FFF2-40B4-BE49-F238E27FC236}">
                <a16:creationId xmlns:a16="http://schemas.microsoft.com/office/drawing/2014/main" id="{E794A9B9-D22B-4BDD-841D-4A7C22AF84AC}"/>
              </a:ext>
            </a:extLst>
          </p:cNvPr>
          <p:cNvGrpSpPr/>
          <p:nvPr/>
        </p:nvGrpSpPr>
        <p:grpSpPr>
          <a:xfrm>
            <a:off x="319881" y="982662"/>
            <a:ext cx="8686800" cy="4724400"/>
            <a:chOff x="319881" y="982662"/>
            <a:chExt cx="8686800" cy="4724400"/>
          </a:xfrm>
        </p:grpSpPr>
        <p:sp>
          <p:nvSpPr>
            <p:cNvPr id="24" name="Freeform 27">
              <a:extLst>
                <a:ext uri="{FF2B5EF4-FFF2-40B4-BE49-F238E27FC236}">
                  <a16:creationId xmlns:a16="http://schemas.microsoft.com/office/drawing/2014/main" id="{2962267D-D382-4D10-9848-6611DCBB4839}"/>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48979BB-787C-4D91-B90E-FCB8F7A942AA}"/>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6440FA90-5CF7-428B-9BAA-C886A2580D65}"/>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Rectangle 26">
              <a:extLst>
                <a:ext uri="{FF2B5EF4-FFF2-40B4-BE49-F238E27FC236}">
                  <a16:creationId xmlns:a16="http://schemas.microsoft.com/office/drawing/2014/main" id="{25CEB9E9-025B-4774-9D63-8BC218731C10}"/>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28" name="Picture 27">
              <a:extLst>
                <a:ext uri="{FF2B5EF4-FFF2-40B4-BE49-F238E27FC236}">
                  <a16:creationId xmlns:a16="http://schemas.microsoft.com/office/drawing/2014/main" id="{983C9947-B546-491A-ABAA-C8950ABC97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29" name="Rectangle 28">
              <a:extLst>
                <a:ext uri="{FF2B5EF4-FFF2-40B4-BE49-F238E27FC236}">
                  <a16:creationId xmlns:a16="http://schemas.microsoft.com/office/drawing/2014/main" id="{CF211742-6A9C-48B6-AD66-CCA6006C5D20}"/>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7E14E047-8C2A-4830-88D9-3F5628867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31" name="Rectangle 30">
              <a:extLst>
                <a:ext uri="{FF2B5EF4-FFF2-40B4-BE49-F238E27FC236}">
                  <a16:creationId xmlns:a16="http://schemas.microsoft.com/office/drawing/2014/main" id="{677BF407-FD6C-4740-8E45-EED924FEAA10}"/>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2" name="Picture 31">
              <a:extLst>
                <a:ext uri="{FF2B5EF4-FFF2-40B4-BE49-F238E27FC236}">
                  <a16:creationId xmlns:a16="http://schemas.microsoft.com/office/drawing/2014/main" id="{6791EE43-5E33-451C-9B15-C95389A632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33" name="Rectangle 32">
              <a:extLst>
                <a:ext uri="{FF2B5EF4-FFF2-40B4-BE49-F238E27FC236}">
                  <a16:creationId xmlns:a16="http://schemas.microsoft.com/office/drawing/2014/main" id="{29CF6435-58CE-4240-8070-A1E82947B224}"/>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4" name="Picture 33">
              <a:extLst>
                <a:ext uri="{FF2B5EF4-FFF2-40B4-BE49-F238E27FC236}">
                  <a16:creationId xmlns:a16="http://schemas.microsoft.com/office/drawing/2014/main" id="{C600B454-3DBD-4335-85FC-1B48552C8F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35" name="Rectangle 34">
              <a:extLst>
                <a:ext uri="{FF2B5EF4-FFF2-40B4-BE49-F238E27FC236}">
                  <a16:creationId xmlns:a16="http://schemas.microsoft.com/office/drawing/2014/main" id="{E8C5A93F-3D9A-4D13-9D40-8B6A84D0B9C2}"/>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6" name="Picture 35">
              <a:extLst>
                <a:ext uri="{FF2B5EF4-FFF2-40B4-BE49-F238E27FC236}">
                  <a16:creationId xmlns:a16="http://schemas.microsoft.com/office/drawing/2014/main" id="{E63D2304-7EE7-4DA3-A78A-F4AB3777FA1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37" name="Rectangle 36">
              <a:extLst>
                <a:ext uri="{FF2B5EF4-FFF2-40B4-BE49-F238E27FC236}">
                  <a16:creationId xmlns:a16="http://schemas.microsoft.com/office/drawing/2014/main" id="{9BA815EE-3FF7-438F-A87E-3A65C8D52BCB}"/>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92216041-70AC-484A-BFCD-30F1B655A7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39" name="Rectangle 38">
              <a:extLst>
                <a:ext uri="{FF2B5EF4-FFF2-40B4-BE49-F238E27FC236}">
                  <a16:creationId xmlns:a16="http://schemas.microsoft.com/office/drawing/2014/main" id="{C96A00C0-4945-4135-9263-07EACBBDA72D}"/>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4331168F-F711-4C79-AF74-677D163178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41" name="Rectangle 40">
              <a:extLst>
                <a:ext uri="{FF2B5EF4-FFF2-40B4-BE49-F238E27FC236}">
                  <a16:creationId xmlns:a16="http://schemas.microsoft.com/office/drawing/2014/main" id="{6BECFF7F-5BCD-4936-AE84-2EF8F9072179}"/>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4CE2F4C3-1272-4D34-870B-213385C9E02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A11551F3-B83B-4FF5-9363-88955F2BE432}"/>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9ADBCD74-2766-40DE-BE5E-3E2AB59673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45" name="Rectangle 44">
              <a:extLst>
                <a:ext uri="{FF2B5EF4-FFF2-40B4-BE49-F238E27FC236}">
                  <a16:creationId xmlns:a16="http://schemas.microsoft.com/office/drawing/2014/main" id="{CD8DD984-3EAF-49D8-8607-777203E7E0F3}"/>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CD11837C-D52A-433A-9757-DC491FA0A9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F383B17-6F6E-4DB2-A63D-920EA4583E2A}"/>
                </a:ext>
              </a:extLst>
            </p:cNvPr>
            <p:cNvSpPr/>
            <p:nvPr/>
          </p:nvSpPr>
          <p:spPr bwMode="auto">
            <a:xfrm>
              <a:off x="6055008" y="3719555"/>
              <a:ext cx="1816418"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1FB43C5B-091C-441C-8D59-C8F3AF01C545}"/>
                </a:ext>
              </a:extLst>
            </p:cNvPr>
            <p:cNvSpPr/>
            <p:nvPr/>
          </p:nvSpPr>
          <p:spPr bwMode="auto">
            <a:xfrm>
              <a:off x="3853752" y="3719555"/>
              <a:ext cx="1778344"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39161C31-837C-4DD2-A3E2-1B2D4A5EDD99}"/>
                </a:ext>
              </a:extLst>
            </p:cNvPr>
            <p:cNvSpPr/>
            <p:nvPr/>
          </p:nvSpPr>
          <p:spPr bwMode="auto">
            <a:xfrm>
              <a:off x="1533633" y="3719555"/>
              <a:ext cx="1859132" cy="1939144"/>
            </a:xfrm>
            <a:prstGeom prst="rect">
              <a:avLst/>
            </a:prstGeom>
            <a:solidFill>
              <a:srgbClr val="D9D9D9"/>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9DDDFC3-1F0F-4404-AAAF-585FA825C119}"/>
                </a:ext>
              </a:extLst>
            </p:cNvPr>
            <p:cNvSpPr/>
            <p:nvPr/>
          </p:nvSpPr>
          <p:spPr bwMode="auto">
            <a:xfrm>
              <a:off x="1496673" y="3674242"/>
              <a:ext cx="1925766"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3462FB88-B12A-4C44-ACFE-4382D4132A4C}"/>
                </a:ext>
              </a:extLst>
            </p:cNvPr>
            <p:cNvSpPr/>
            <p:nvPr/>
          </p:nvSpPr>
          <p:spPr bwMode="auto">
            <a:xfrm>
              <a:off x="3820913" y="3674242"/>
              <a:ext cx="1838002"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9BB0C776-4F62-4673-A091-EDA564C02B64}"/>
                </a:ext>
              </a:extLst>
            </p:cNvPr>
            <p:cNvSpPr/>
            <p:nvPr/>
          </p:nvSpPr>
          <p:spPr bwMode="auto">
            <a:xfrm>
              <a:off x="6014525" y="3674242"/>
              <a:ext cx="1882948" cy="2032820"/>
            </a:xfrm>
            <a:prstGeom prst="rect">
              <a:avLst/>
            </a:prstGeom>
            <a:noFill/>
            <a:ln w="9525" cap="flat" cmpd="sng" algn="ctr">
              <a:noFill/>
              <a:prstDash val="solid"/>
              <a:headEnd type="none" w="med" len="med"/>
              <a:tailEnd type="none" w="med" len="med"/>
            </a:ln>
            <a:effectLst/>
          </p:spPr>
          <p:txBody>
            <a:bodyPr rot="0" spcFirstLastPara="0" vert="horz" wrap="square" lIns="93260" tIns="46630" rIns="9326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51028" rtl="0" eaLnBrk="1" fontAlgn="auto" latinLnBrk="0" hangingPunct="1">
                <a:lnSpc>
                  <a:spcPct val="100000"/>
                </a:lnSpc>
                <a:spcBef>
                  <a:spcPts val="612"/>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23D5FC9A-D459-436A-84DC-87D4EC869C20}"/>
                </a:ext>
              </a:extLst>
            </p:cNvPr>
            <p:cNvSpPr/>
            <p:nvPr/>
          </p:nvSpPr>
          <p:spPr>
            <a:xfrm>
              <a:off x="1533633" y="4468354"/>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Custom Skills</a:t>
              </a:r>
            </a:p>
          </p:txBody>
        </p:sp>
        <p:sp>
          <p:nvSpPr>
            <p:cNvPr id="54" name="Rectangle 53">
              <a:extLst>
                <a:ext uri="{FF2B5EF4-FFF2-40B4-BE49-F238E27FC236}">
                  <a16:creationId xmlns:a16="http://schemas.microsoft.com/office/drawing/2014/main" id="{184E3CA1-8379-42CB-8E5A-5C7C24AEE4E3}"/>
                </a:ext>
              </a:extLst>
            </p:cNvPr>
            <p:cNvSpPr/>
            <p:nvPr/>
          </p:nvSpPr>
          <p:spPr>
            <a:xfrm>
              <a:off x="1533633" y="4817300"/>
              <a:ext cx="1844018"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Memory / Profile</a:t>
              </a:r>
            </a:p>
          </p:txBody>
        </p:sp>
        <p:sp>
          <p:nvSpPr>
            <p:cNvPr id="55" name="Rectangle 54">
              <a:extLst>
                <a:ext uri="{FF2B5EF4-FFF2-40B4-BE49-F238E27FC236}">
                  <a16:creationId xmlns:a16="http://schemas.microsoft.com/office/drawing/2014/main" id="{97C3E2E6-59DB-4DBC-AC35-105E7220E7E0}"/>
                </a:ext>
              </a:extLst>
            </p:cNvPr>
            <p:cNvSpPr/>
            <p:nvPr/>
          </p:nvSpPr>
          <p:spPr>
            <a:xfrm>
              <a:off x="1533633" y="5245678"/>
              <a:ext cx="1859132"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Speech</a:t>
              </a:r>
            </a:p>
          </p:txBody>
        </p:sp>
        <p:cxnSp>
          <p:nvCxnSpPr>
            <p:cNvPr id="56" name="Straight Connector 55">
              <a:extLst>
                <a:ext uri="{FF2B5EF4-FFF2-40B4-BE49-F238E27FC236}">
                  <a16:creationId xmlns:a16="http://schemas.microsoft.com/office/drawing/2014/main" id="{3AFC0883-0169-48BA-9D56-FA070A0B35FD}"/>
                </a:ext>
              </a:extLst>
            </p:cNvPr>
            <p:cNvCxnSpPr>
              <a:cxnSpLocks/>
            </p:cNvCxnSpPr>
            <p:nvPr/>
          </p:nvCxnSpPr>
          <p:spPr>
            <a:xfrm>
              <a:off x="1701893" y="4817152"/>
              <a:ext cx="1548920" cy="0"/>
            </a:xfrm>
            <a:prstGeom prst="line">
              <a:avLst/>
            </a:prstGeom>
            <a:noFill/>
            <a:ln w="3175" cap="flat" cmpd="sng" algn="ctr">
              <a:solidFill>
                <a:srgbClr val="FF8C00">
                  <a:lumMod val="75000"/>
                </a:srgbClr>
              </a:solidFill>
              <a:prstDash val="solid"/>
              <a:headEnd type="none" w="med" len="med"/>
              <a:tailEnd type="none" w="med" len="med"/>
            </a:ln>
            <a:effectLst/>
          </p:spPr>
        </p:cxnSp>
        <p:cxnSp>
          <p:nvCxnSpPr>
            <p:cNvPr id="57" name="Straight Connector 56">
              <a:extLst>
                <a:ext uri="{FF2B5EF4-FFF2-40B4-BE49-F238E27FC236}">
                  <a16:creationId xmlns:a16="http://schemas.microsoft.com/office/drawing/2014/main" id="{7D359093-6AF9-4111-AD5A-B46B2A4DA7A4}"/>
                </a:ext>
              </a:extLst>
            </p:cNvPr>
            <p:cNvCxnSpPr>
              <a:cxnSpLocks/>
            </p:cNvCxnSpPr>
            <p:nvPr/>
          </p:nvCxnSpPr>
          <p:spPr>
            <a:xfrm>
              <a:off x="1701893" y="5225429"/>
              <a:ext cx="1548920" cy="0"/>
            </a:xfrm>
            <a:prstGeom prst="line">
              <a:avLst/>
            </a:prstGeom>
            <a:noFill/>
            <a:ln w="3175" cap="flat" cmpd="sng" algn="ctr">
              <a:solidFill>
                <a:srgbClr val="FF8C00">
                  <a:lumMod val="75000"/>
                </a:srgbClr>
              </a:solidFill>
              <a:prstDash val="solid"/>
              <a:headEnd type="none" w="med" len="med"/>
              <a:tailEnd type="none" w="med" len="med"/>
            </a:ln>
            <a:effectLst/>
          </p:spPr>
        </p:cxnSp>
        <p:sp>
          <p:nvSpPr>
            <p:cNvPr id="58" name="Rectangle 57">
              <a:extLst>
                <a:ext uri="{FF2B5EF4-FFF2-40B4-BE49-F238E27FC236}">
                  <a16:creationId xmlns:a16="http://schemas.microsoft.com/office/drawing/2014/main" id="{C3597C2E-8C3C-4C7A-81A5-1B4A33D58C47}"/>
                </a:ext>
              </a:extLst>
            </p:cNvPr>
            <p:cNvSpPr/>
            <p:nvPr/>
          </p:nvSpPr>
          <p:spPr>
            <a:xfrm>
              <a:off x="3853752" y="4468354"/>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Business Bots</a:t>
              </a:r>
            </a:p>
          </p:txBody>
        </p:sp>
        <p:sp>
          <p:nvSpPr>
            <p:cNvPr id="59" name="Rectangle 58">
              <a:extLst>
                <a:ext uri="{FF2B5EF4-FFF2-40B4-BE49-F238E27FC236}">
                  <a16:creationId xmlns:a16="http://schemas.microsoft.com/office/drawing/2014/main" id="{900ADB9E-9107-4D24-81BD-800C0D5794C9}"/>
                </a:ext>
              </a:extLst>
            </p:cNvPr>
            <p:cNvSpPr/>
            <p:nvPr/>
          </p:nvSpPr>
          <p:spPr>
            <a:xfrm>
              <a:off x="3839315" y="4817300"/>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 Directory</a:t>
              </a:r>
            </a:p>
          </p:txBody>
        </p:sp>
        <p:sp>
          <p:nvSpPr>
            <p:cNvPr id="60" name="Rectangle 59">
              <a:extLst>
                <a:ext uri="{FF2B5EF4-FFF2-40B4-BE49-F238E27FC236}">
                  <a16:creationId xmlns:a16="http://schemas.microsoft.com/office/drawing/2014/main" id="{4D7BED97-3C12-4418-A49B-4CAE284E28E8}"/>
                </a:ext>
              </a:extLst>
            </p:cNvPr>
            <p:cNvSpPr/>
            <p:nvPr/>
          </p:nvSpPr>
          <p:spPr>
            <a:xfrm>
              <a:off x="3857635" y="5245678"/>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Bots in Bing Search</a:t>
              </a:r>
            </a:p>
          </p:txBody>
        </p:sp>
        <p:cxnSp>
          <p:nvCxnSpPr>
            <p:cNvPr id="61" name="Straight Connector 60">
              <a:extLst>
                <a:ext uri="{FF2B5EF4-FFF2-40B4-BE49-F238E27FC236}">
                  <a16:creationId xmlns:a16="http://schemas.microsoft.com/office/drawing/2014/main" id="{2732B129-69AB-44DD-99CE-1C83C9FA5E42}"/>
                </a:ext>
              </a:extLst>
            </p:cNvPr>
            <p:cNvCxnSpPr>
              <a:cxnSpLocks/>
            </p:cNvCxnSpPr>
            <p:nvPr/>
          </p:nvCxnSpPr>
          <p:spPr>
            <a:xfrm>
              <a:off x="3935625" y="4817152"/>
              <a:ext cx="1548920" cy="0"/>
            </a:xfrm>
            <a:prstGeom prst="line">
              <a:avLst/>
            </a:prstGeom>
            <a:noFill/>
            <a:ln w="3175" cap="flat" cmpd="sng" algn="ctr">
              <a:solidFill>
                <a:srgbClr val="F4BD27"/>
              </a:solidFill>
              <a:prstDash val="solid"/>
              <a:headEnd type="none" w="med" len="med"/>
              <a:tailEnd type="none" w="med" len="med"/>
            </a:ln>
            <a:effectLst/>
          </p:spPr>
        </p:cxnSp>
        <p:cxnSp>
          <p:nvCxnSpPr>
            <p:cNvPr id="62" name="Straight Connector 61">
              <a:extLst>
                <a:ext uri="{FF2B5EF4-FFF2-40B4-BE49-F238E27FC236}">
                  <a16:creationId xmlns:a16="http://schemas.microsoft.com/office/drawing/2014/main" id="{85F6DC2F-2C2F-4533-B050-69E867B9B959}"/>
                </a:ext>
              </a:extLst>
            </p:cNvPr>
            <p:cNvCxnSpPr>
              <a:cxnSpLocks/>
            </p:cNvCxnSpPr>
            <p:nvPr/>
          </p:nvCxnSpPr>
          <p:spPr>
            <a:xfrm>
              <a:off x="3968464" y="5226228"/>
              <a:ext cx="1548920" cy="0"/>
            </a:xfrm>
            <a:prstGeom prst="line">
              <a:avLst/>
            </a:prstGeom>
            <a:noFill/>
            <a:ln w="3175" cap="flat" cmpd="sng" algn="ctr">
              <a:solidFill>
                <a:srgbClr val="F4BD27"/>
              </a:solidFill>
              <a:prstDash val="solid"/>
              <a:headEnd type="none" w="med" len="med"/>
              <a:tailEnd type="none" w="med" len="med"/>
            </a:ln>
            <a:effectLst/>
          </p:spPr>
        </p:cxnSp>
        <p:pic>
          <p:nvPicPr>
            <p:cNvPr id="63" name="Picture 62">
              <a:extLst>
                <a:ext uri="{FF2B5EF4-FFF2-40B4-BE49-F238E27FC236}">
                  <a16:creationId xmlns:a16="http://schemas.microsoft.com/office/drawing/2014/main" id="{6C1A73BA-11F4-4A05-8118-92B819B1E4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42128" y="3780978"/>
              <a:ext cx="627027" cy="627027"/>
            </a:xfrm>
            <a:prstGeom prst="rect">
              <a:avLst/>
            </a:prstGeom>
          </p:spPr>
        </p:pic>
        <p:pic>
          <p:nvPicPr>
            <p:cNvPr id="64" name="Picture 63">
              <a:extLst>
                <a:ext uri="{FF2B5EF4-FFF2-40B4-BE49-F238E27FC236}">
                  <a16:creationId xmlns:a16="http://schemas.microsoft.com/office/drawing/2014/main" id="{5F0CAF27-7B2A-42A7-A9B9-440560D504F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33294" y="3788823"/>
              <a:ext cx="627027" cy="627027"/>
            </a:xfrm>
            <a:prstGeom prst="rect">
              <a:avLst/>
            </a:prstGeom>
          </p:spPr>
        </p:pic>
        <p:pic>
          <p:nvPicPr>
            <p:cNvPr id="65" name="Picture 64">
              <a:extLst>
                <a:ext uri="{FF2B5EF4-FFF2-40B4-BE49-F238E27FC236}">
                  <a16:creationId xmlns:a16="http://schemas.microsoft.com/office/drawing/2014/main" id="{3EE06F37-ACB0-478D-85DA-A0BA5D85A31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49704" y="3784900"/>
              <a:ext cx="627027" cy="627027"/>
            </a:xfrm>
            <a:prstGeom prst="rect">
              <a:avLst/>
            </a:prstGeom>
          </p:spPr>
        </p:pic>
        <p:sp>
          <p:nvSpPr>
            <p:cNvPr id="66" name="Rectangle 65">
              <a:extLst>
                <a:ext uri="{FF2B5EF4-FFF2-40B4-BE49-F238E27FC236}">
                  <a16:creationId xmlns:a16="http://schemas.microsoft.com/office/drawing/2014/main" id="{F6561805-A089-401C-BE08-ACB427FB6F96}"/>
                </a:ext>
              </a:extLst>
            </p:cNvPr>
            <p:cNvSpPr/>
            <p:nvPr/>
          </p:nvSpPr>
          <p:spPr>
            <a:xfrm>
              <a:off x="6053262" y="4477272"/>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LOB Bots</a:t>
              </a:r>
            </a:p>
          </p:txBody>
        </p:sp>
        <p:sp>
          <p:nvSpPr>
            <p:cNvPr id="67" name="Rectangle 66">
              <a:extLst>
                <a:ext uri="{FF2B5EF4-FFF2-40B4-BE49-F238E27FC236}">
                  <a16:creationId xmlns:a16="http://schemas.microsoft.com/office/drawing/2014/main" id="{4AC11C35-1D87-4565-BA1F-516A54F4C2B0}"/>
                </a:ext>
              </a:extLst>
            </p:cNvPr>
            <p:cNvSpPr/>
            <p:nvPr/>
          </p:nvSpPr>
          <p:spPr>
            <a:xfrm>
              <a:off x="6038826" y="4826219"/>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IT Managed</a:t>
              </a:r>
            </a:p>
          </p:txBody>
        </p:sp>
        <p:sp>
          <p:nvSpPr>
            <p:cNvPr id="68" name="Rectangle 67">
              <a:extLst>
                <a:ext uri="{FF2B5EF4-FFF2-40B4-BE49-F238E27FC236}">
                  <a16:creationId xmlns:a16="http://schemas.microsoft.com/office/drawing/2014/main" id="{E9574598-85E2-400B-8687-E833D3361DBA}"/>
                </a:ext>
              </a:extLst>
            </p:cNvPr>
            <p:cNvSpPr/>
            <p:nvPr/>
          </p:nvSpPr>
          <p:spPr>
            <a:xfrm>
              <a:off x="6057146" y="5254597"/>
              <a:ext cx="1778344" cy="348798"/>
            </a:xfrm>
            <a:prstGeom prst="rect">
              <a:avLst/>
            </a:prstGeom>
            <a:ln>
              <a:noFill/>
            </a:ln>
          </p:spPr>
          <p:txBody>
            <a:bodyPr wrap="square"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97" fontAlgn="auto">
                <a:spcBef>
                  <a:spcPts val="0"/>
                </a:spcBef>
                <a:spcAft>
                  <a:spcPts val="0"/>
                </a:spcAft>
              </a:pPr>
              <a:r>
                <a:rPr lang="en-US" sz="1100" b="0" dirty="0">
                  <a:solidFill>
                    <a:srgbClr val="505050"/>
                  </a:solidFill>
                  <a:latin typeface="Segoe UI Semilight"/>
                </a:rPr>
                <a:t>Integrated Auth</a:t>
              </a:r>
            </a:p>
          </p:txBody>
        </p:sp>
        <p:cxnSp>
          <p:nvCxnSpPr>
            <p:cNvPr id="69" name="Straight Connector 68">
              <a:extLst>
                <a:ext uri="{FF2B5EF4-FFF2-40B4-BE49-F238E27FC236}">
                  <a16:creationId xmlns:a16="http://schemas.microsoft.com/office/drawing/2014/main" id="{8D71FC99-08E7-4CAC-BAD0-B4B3C6A95ED8}"/>
                </a:ext>
              </a:extLst>
            </p:cNvPr>
            <p:cNvCxnSpPr>
              <a:cxnSpLocks/>
            </p:cNvCxnSpPr>
            <p:nvPr/>
          </p:nvCxnSpPr>
          <p:spPr>
            <a:xfrm>
              <a:off x="6217949" y="5250677"/>
              <a:ext cx="1548920" cy="0"/>
            </a:xfrm>
            <a:prstGeom prst="line">
              <a:avLst/>
            </a:prstGeom>
            <a:noFill/>
            <a:ln w="3175" cap="flat" cmpd="sng" algn="ctr">
              <a:solidFill>
                <a:srgbClr val="00AFF0"/>
              </a:solidFill>
              <a:prstDash val="solid"/>
              <a:headEnd type="none" w="med" len="med"/>
              <a:tailEnd type="none" w="med" len="med"/>
            </a:ln>
            <a:effectLst/>
          </p:spPr>
        </p:cxnSp>
        <p:cxnSp>
          <p:nvCxnSpPr>
            <p:cNvPr id="70" name="Straight Connector 69">
              <a:extLst>
                <a:ext uri="{FF2B5EF4-FFF2-40B4-BE49-F238E27FC236}">
                  <a16:creationId xmlns:a16="http://schemas.microsoft.com/office/drawing/2014/main" id="{FCAAE8C8-27CB-42B4-9F0C-A0DF2565FBCA}"/>
                </a:ext>
              </a:extLst>
            </p:cNvPr>
            <p:cNvCxnSpPr>
              <a:cxnSpLocks/>
            </p:cNvCxnSpPr>
            <p:nvPr/>
          </p:nvCxnSpPr>
          <p:spPr>
            <a:xfrm>
              <a:off x="6217949" y="4813561"/>
              <a:ext cx="1548920" cy="0"/>
            </a:xfrm>
            <a:prstGeom prst="line">
              <a:avLst/>
            </a:prstGeom>
            <a:noFill/>
            <a:ln w="3175" cap="flat" cmpd="sng" algn="ctr">
              <a:solidFill>
                <a:srgbClr val="00AFF0"/>
              </a:solidFill>
              <a:prstDash val="solid"/>
              <a:headEnd type="none" w="med" len="med"/>
              <a:tailEnd type="none" w="med" len="med"/>
            </a:ln>
            <a:effectLst/>
          </p:spPr>
        </p:cxnSp>
      </p:grpSp>
    </p:spTree>
    <p:extLst>
      <p:ext uri="{BB962C8B-B14F-4D97-AF65-F5344CB8AC3E}">
        <p14:creationId xmlns:p14="http://schemas.microsoft.com/office/powerpoint/2010/main" val="2163649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bec52eea-7664-4fd2-a348-d4e7c4228e4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DE2FC-4DEC-4F9A-A381-1602EA3D8CED}"/>
              </a:ext>
            </a:extLst>
          </p:cNvPr>
          <p:cNvSpPr>
            <a:spLocks noGrp="1"/>
          </p:cNvSpPr>
          <p:nvPr>
            <p:ph type="title"/>
          </p:nvPr>
        </p:nvSpPr>
        <p:spPr/>
        <p:txBody>
          <a:bodyPr/>
          <a:lstStyle/>
          <a:p>
            <a:r>
              <a:rPr lang="en-US" dirty="0"/>
              <a:t>One Bot, Many Canvases</a:t>
            </a:r>
          </a:p>
        </p:txBody>
      </p:sp>
      <p:grpSp>
        <p:nvGrpSpPr>
          <p:cNvPr id="3" name="Group 2" descr="Bot with alternative rendering based on the current application (canvas)">
            <a:extLst>
              <a:ext uri="{FF2B5EF4-FFF2-40B4-BE49-F238E27FC236}">
                <a16:creationId xmlns:a16="http://schemas.microsoft.com/office/drawing/2014/main" id="{953823D9-E8D6-4780-9DC3-78A8D0F9B99C}"/>
              </a:ext>
            </a:extLst>
          </p:cNvPr>
          <p:cNvGrpSpPr/>
          <p:nvPr/>
        </p:nvGrpSpPr>
        <p:grpSpPr>
          <a:xfrm>
            <a:off x="228600" y="982662"/>
            <a:ext cx="8778081" cy="5269445"/>
            <a:chOff x="228600" y="982662"/>
            <a:chExt cx="8778081" cy="5269445"/>
          </a:xfrm>
        </p:grpSpPr>
        <p:sp>
          <p:nvSpPr>
            <p:cNvPr id="24" name="Freeform 27">
              <a:extLst>
                <a:ext uri="{FF2B5EF4-FFF2-40B4-BE49-F238E27FC236}">
                  <a16:creationId xmlns:a16="http://schemas.microsoft.com/office/drawing/2014/main" id="{9D45CC44-4FBA-43A4-8D4D-8418970BE432}"/>
                </a:ext>
              </a:extLst>
            </p:cNvPr>
            <p:cNvSpPr>
              <a:spLocks noEditPoints="1"/>
            </p:cNvSpPr>
            <p:nvPr/>
          </p:nvSpPr>
          <p:spPr bwMode="auto">
            <a:xfrm>
              <a:off x="4412371" y="1094474"/>
              <a:ext cx="503151" cy="501821"/>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5" name="Freeform 26">
              <a:extLst>
                <a:ext uri="{FF2B5EF4-FFF2-40B4-BE49-F238E27FC236}">
                  <a16:creationId xmlns:a16="http://schemas.microsoft.com/office/drawing/2014/main" id="{AAEFBA5B-EA60-4E95-8CC3-7B52C5748E6B}"/>
                </a:ext>
              </a:extLst>
            </p:cNvPr>
            <p:cNvSpPr>
              <a:spLocks noEditPoints="1"/>
            </p:cNvSpPr>
            <p:nvPr/>
          </p:nvSpPr>
          <p:spPr bwMode="auto">
            <a:xfrm>
              <a:off x="4299229" y="982662"/>
              <a:ext cx="728105" cy="725444"/>
            </a:xfrm>
            <a:custGeom>
              <a:avLst/>
              <a:gdLst>
                <a:gd name="T0" fmla="*/ 0 w 447"/>
                <a:gd name="T1" fmla="*/ 184 h 447"/>
                <a:gd name="T2" fmla="*/ 0 w 447"/>
                <a:gd name="T3" fmla="*/ 263 h 447"/>
                <a:gd name="T4" fmla="*/ 8 w 447"/>
                <a:gd name="T5" fmla="*/ 272 h 447"/>
                <a:gd name="T6" fmla="*/ 49 w 447"/>
                <a:gd name="T7" fmla="*/ 272 h 447"/>
                <a:gd name="T8" fmla="*/ 65 w 447"/>
                <a:gd name="T9" fmla="*/ 313 h 447"/>
                <a:gd name="T10" fmla="*/ 37 w 447"/>
                <a:gd name="T11" fmla="*/ 341 h 447"/>
                <a:gd name="T12" fmla="*/ 37 w 447"/>
                <a:gd name="T13" fmla="*/ 353 h 447"/>
                <a:gd name="T14" fmla="*/ 93 w 447"/>
                <a:gd name="T15" fmla="*/ 410 h 447"/>
                <a:gd name="T16" fmla="*/ 105 w 447"/>
                <a:gd name="T17" fmla="*/ 410 h 447"/>
                <a:gd name="T18" fmla="*/ 134 w 447"/>
                <a:gd name="T19" fmla="*/ 381 h 447"/>
                <a:gd name="T20" fmla="*/ 175 w 447"/>
                <a:gd name="T21" fmla="*/ 398 h 447"/>
                <a:gd name="T22" fmla="*/ 175 w 447"/>
                <a:gd name="T23" fmla="*/ 438 h 447"/>
                <a:gd name="T24" fmla="*/ 183 w 447"/>
                <a:gd name="T25" fmla="*/ 447 h 447"/>
                <a:gd name="T26" fmla="*/ 263 w 447"/>
                <a:gd name="T27" fmla="*/ 447 h 447"/>
                <a:gd name="T28" fmla="*/ 271 w 447"/>
                <a:gd name="T29" fmla="*/ 438 h 447"/>
                <a:gd name="T30" fmla="*/ 271 w 447"/>
                <a:gd name="T31" fmla="*/ 398 h 447"/>
                <a:gd name="T32" fmla="*/ 312 w 447"/>
                <a:gd name="T33" fmla="*/ 381 h 447"/>
                <a:gd name="T34" fmla="*/ 341 w 447"/>
                <a:gd name="T35" fmla="*/ 410 h 447"/>
                <a:gd name="T36" fmla="*/ 353 w 447"/>
                <a:gd name="T37" fmla="*/ 410 h 447"/>
                <a:gd name="T38" fmla="*/ 409 w 447"/>
                <a:gd name="T39" fmla="*/ 353 h 447"/>
                <a:gd name="T40" fmla="*/ 409 w 447"/>
                <a:gd name="T41" fmla="*/ 341 h 447"/>
                <a:gd name="T42" fmla="*/ 381 w 447"/>
                <a:gd name="T43" fmla="*/ 313 h 447"/>
                <a:gd name="T44" fmla="*/ 397 w 447"/>
                <a:gd name="T45" fmla="*/ 272 h 447"/>
                <a:gd name="T46" fmla="*/ 438 w 447"/>
                <a:gd name="T47" fmla="*/ 272 h 447"/>
                <a:gd name="T48" fmla="*/ 447 w 447"/>
                <a:gd name="T49" fmla="*/ 263 h 447"/>
                <a:gd name="T50" fmla="*/ 447 w 447"/>
                <a:gd name="T51" fmla="*/ 184 h 447"/>
                <a:gd name="T52" fmla="*/ 438 w 447"/>
                <a:gd name="T53" fmla="*/ 175 h 447"/>
                <a:gd name="T54" fmla="*/ 397 w 447"/>
                <a:gd name="T55" fmla="*/ 175 h 447"/>
                <a:gd name="T56" fmla="*/ 381 w 447"/>
                <a:gd name="T57" fmla="*/ 135 h 447"/>
                <a:gd name="T58" fmla="*/ 409 w 447"/>
                <a:gd name="T59" fmla="*/ 106 h 447"/>
                <a:gd name="T60" fmla="*/ 409 w 447"/>
                <a:gd name="T61" fmla="*/ 94 h 447"/>
                <a:gd name="T62" fmla="*/ 353 w 447"/>
                <a:gd name="T63" fmla="*/ 37 h 447"/>
                <a:gd name="T64" fmla="*/ 341 w 447"/>
                <a:gd name="T65" fmla="*/ 37 h 447"/>
                <a:gd name="T66" fmla="*/ 312 w 447"/>
                <a:gd name="T67" fmla="*/ 66 h 447"/>
                <a:gd name="T68" fmla="*/ 271 w 447"/>
                <a:gd name="T69" fmla="*/ 49 h 447"/>
                <a:gd name="T70" fmla="*/ 271 w 447"/>
                <a:gd name="T71" fmla="*/ 9 h 447"/>
                <a:gd name="T72" fmla="*/ 263 w 447"/>
                <a:gd name="T73" fmla="*/ 0 h 447"/>
                <a:gd name="T74" fmla="*/ 183 w 447"/>
                <a:gd name="T75" fmla="*/ 0 h 447"/>
                <a:gd name="T76" fmla="*/ 175 w 447"/>
                <a:gd name="T77" fmla="*/ 9 h 447"/>
                <a:gd name="T78" fmla="*/ 175 w 447"/>
                <a:gd name="T79" fmla="*/ 49 h 447"/>
                <a:gd name="T80" fmla="*/ 134 w 447"/>
                <a:gd name="T81" fmla="*/ 66 h 447"/>
                <a:gd name="T82" fmla="*/ 105 w 447"/>
                <a:gd name="T83" fmla="*/ 37 h 447"/>
                <a:gd name="T84" fmla="*/ 93 w 447"/>
                <a:gd name="T85" fmla="*/ 37 h 447"/>
                <a:gd name="T86" fmla="*/ 37 w 447"/>
                <a:gd name="T87" fmla="*/ 94 h 447"/>
                <a:gd name="T88" fmla="*/ 37 w 447"/>
                <a:gd name="T89" fmla="*/ 106 h 447"/>
                <a:gd name="T90" fmla="*/ 65 w 447"/>
                <a:gd name="T91" fmla="*/ 134 h 447"/>
                <a:gd name="T92" fmla="*/ 49 w 447"/>
                <a:gd name="T93" fmla="*/ 175 h 447"/>
                <a:gd name="T94" fmla="*/ 8 w 447"/>
                <a:gd name="T95" fmla="*/ 175 h 447"/>
                <a:gd name="T96" fmla="*/ 0 w 447"/>
                <a:gd name="T97" fmla="*/ 184 h 447"/>
                <a:gd name="T98" fmla="*/ 92 w 447"/>
                <a:gd name="T99" fmla="*/ 223 h 447"/>
                <a:gd name="T100" fmla="*/ 223 w 447"/>
                <a:gd name="T101" fmla="*/ 92 h 447"/>
                <a:gd name="T102" fmla="*/ 354 w 447"/>
                <a:gd name="T103" fmla="*/ 223 h 447"/>
                <a:gd name="T104" fmla="*/ 223 w 447"/>
                <a:gd name="T105" fmla="*/ 355 h 447"/>
                <a:gd name="T106" fmla="*/ 92 w 447"/>
                <a:gd name="T107" fmla="*/ 223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7" h="447">
                  <a:moveTo>
                    <a:pt x="0" y="184"/>
                  </a:moveTo>
                  <a:cubicBezTo>
                    <a:pt x="0" y="263"/>
                    <a:pt x="0" y="263"/>
                    <a:pt x="0" y="263"/>
                  </a:cubicBezTo>
                  <a:cubicBezTo>
                    <a:pt x="0" y="268"/>
                    <a:pt x="3" y="272"/>
                    <a:pt x="8" y="272"/>
                  </a:cubicBezTo>
                  <a:cubicBezTo>
                    <a:pt x="49" y="272"/>
                    <a:pt x="49" y="272"/>
                    <a:pt x="49" y="272"/>
                  </a:cubicBezTo>
                  <a:cubicBezTo>
                    <a:pt x="53" y="286"/>
                    <a:pt x="58" y="300"/>
                    <a:pt x="65" y="313"/>
                  </a:cubicBezTo>
                  <a:cubicBezTo>
                    <a:pt x="37" y="341"/>
                    <a:pt x="37" y="341"/>
                    <a:pt x="37" y="341"/>
                  </a:cubicBezTo>
                  <a:cubicBezTo>
                    <a:pt x="33" y="345"/>
                    <a:pt x="33" y="350"/>
                    <a:pt x="37" y="353"/>
                  </a:cubicBezTo>
                  <a:cubicBezTo>
                    <a:pt x="93" y="410"/>
                    <a:pt x="93" y="410"/>
                    <a:pt x="93" y="410"/>
                  </a:cubicBezTo>
                  <a:cubicBezTo>
                    <a:pt x="97" y="413"/>
                    <a:pt x="102" y="413"/>
                    <a:pt x="105" y="410"/>
                  </a:cubicBezTo>
                  <a:cubicBezTo>
                    <a:pt x="134" y="381"/>
                    <a:pt x="134" y="381"/>
                    <a:pt x="134" y="381"/>
                  </a:cubicBezTo>
                  <a:cubicBezTo>
                    <a:pt x="147" y="388"/>
                    <a:pt x="160" y="394"/>
                    <a:pt x="175" y="398"/>
                  </a:cubicBezTo>
                  <a:cubicBezTo>
                    <a:pt x="175" y="438"/>
                    <a:pt x="175" y="438"/>
                    <a:pt x="175" y="438"/>
                  </a:cubicBezTo>
                  <a:cubicBezTo>
                    <a:pt x="175" y="443"/>
                    <a:pt x="178" y="447"/>
                    <a:pt x="183" y="447"/>
                  </a:cubicBezTo>
                  <a:cubicBezTo>
                    <a:pt x="263" y="447"/>
                    <a:pt x="263" y="447"/>
                    <a:pt x="263" y="447"/>
                  </a:cubicBezTo>
                  <a:cubicBezTo>
                    <a:pt x="268" y="447"/>
                    <a:pt x="271" y="443"/>
                    <a:pt x="271" y="438"/>
                  </a:cubicBezTo>
                  <a:cubicBezTo>
                    <a:pt x="271" y="398"/>
                    <a:pt x="271" y="398"/>
                    <a:pt x="271" y="398"/>
                  </a:cubicBezTo>
                  <a:cubicBezTo>
                    <a:pt x="286" y="394"/>
                    <a:pt x="299" y="388"/>
                    <a:pt x="312" y="381"/>
                  </a:cubicBezTo>
                  <a:cubicBezTo>
                    <a:pt x="341" y="410"/>
                    <a:pt x="341" y="410"/>
                    <a:pt x="341" y="410"/>
                  </a:cubicBezTo>
                  <a:cubicBezTo>
                    <a:pt x="344" y="413"/>
                    <a:pt x="350" y="413"/>
                    <a:pt x="353" y="410"/>
                  </a:cubicBezTo>
                  <a:cubicBezTo>
                    <a:pt x="409" y="353"/>
                    <a:pt x="409" y="353"/>
                    <a:pt x="409" y="353"/>
                  </a:cubicBezTo>
                  <a:cubicBezTo>
                    <a:pt x="413" y="350"/>
                    <a:pt x="413" y="345"/>
                    <a:pt x="409" y="341"/>
                  </a:cubicBezTo>
                  <a:cubicBezTo>
                    <a:pt x="381" y="313"/>
                    <a:pt x="381" y="313"/>
                    <a:pt x="381" y="313"/>
                  </a:cubicBezTo>
                  <a:cubicBezTo>
                    <a:pt x="388" y="300"/>
                    <a:pt x="393" y="286"/>
                    <a:pt x="397" y="272"/>
                  </a:cubicBezTo>
                  <a:cubicBezTo>
                    <a:pt x="438" y="272"/>
                    <a:pt x="438" y="272"/>
                    <a:pt x="438" y="272"/>
                  </a:cubicBezTo>
                  <a:cubicBezTo>
                    <a:pt x="443" y="272"/>
                    <a:pt x="447" y="268"/>
                    <a:pt x="447" y="263"/>
                  </a:cubicBezTo>
                  <a:cubicBezTo>
                    <a:pt x="447" y="184"/>
                    <a:pt x="447" y="184"/>
                    <a:pt x="447" y="184"/>
                  </a:cubicBezTo>
                  <a:cubicBezTo>
                    <a:pt x="447" y="179"/>
                    <a:pt x="443" y="175"/>
                    <a:pt x="438" y="175"/>
                  </a:cubicBezTo>
                  <a:cubicBezTo>
                    <a:pt x="397" y="175"/>
                    <a:pt x="397" y="175"/>
                    <a:pt x="397" y="175"/>
                  </a:cubicBezTo>
                  <a:cubicBezTo>
                    <a:pt x="393" y="161"/>
                    <a:pt x="388" y="147"/>
                    <a:pt x="381" y="135"/>
                  </a:cubicBezTo>
                  <a:cubicBezTo>
                    <a:pt x="409" y="106"/>
                    <a:pt x="409" y="106"/>
                    <a:pt x="409" y="106"/>
                  </a:cubicBezTo>
                  <a:cubicBezTo>
                    <a:pt x="413" y="103"/>
                    <a:pt x="413" y="97"/>
                    <a:pt x="409" y="94"/>
                  </a:cubicBezTo>
                  <a:cubicBezTo>
                    <a:pt x="353" y="37"/>
                    <a:pt x="353" y="37"/>
                    <a:pt x="353" y="37"/>
                  </a:cubicBezTo>
                  <a:cubicBezTo>
                    <a:pt x="350" y="34"/>
                    <a:pt x="344" y="34"/>
                    <a:pt x="341" y="37"/>
                  </a:cubicBezTo>
                  <a:cubicBezTo>
                    <a:pt x="312" y="66"/>
                    <a:pt x="312" y="66"/>
                    <a:pt x="312" y="66"/>
                  </a:cubicBezTo>
                  <a:cubicBezTo>
                    <a:pt x="300" y="59"/>
                    <a:pt x="286" y="53"/>
                    <a:pt x="271" y="49"/>
                  </a:cubicBezTo>
                  <a:cubicBezTo>
                    <a:pt x="271" y="9"/>
                    <a:pt x="271" y="9"/>
                    <a:pt x="271" y="9"/>
                  </a:cubicBezTo>
                  <a:cubicBezTo>
                    <a:pt x="271" y="4"/>
                    <a:pt x="268" y="0"/>
                    <a:pt x="263" y="0"/>
                  </a:cubicBezTo>
                  <a:cubicBezTo>
                    <a:pt x="183" y="0"/>
                    <a:pt x="183" y="0"/>
                    <a:pt x="183" y="0"/>
                  </a:cubicBezTo>
                  <a:cubicBezTo>
                    <a:pt x="178" y="0"/>
                    <a:pt x="175" y="4"/>
                    <a:pt x="175" y="9"/>
                  </a:cubicBezTo>
                  <a:cubicBezTo>
                    <a:pt x="175" y="49"/>
                    <a:pt x="175" y="49"/>
                    <a:pt x="175" y="49"/>
                  </a:cubicBezTo>
                  <a:cubicBezTo>
                    <a:pt x="160" y="53"/>
                    <a:pt x="147" y="59"/>
                    <a:pt x="134" y="66"/>
                  </a:cubicBezTo>
                  <a:cubicBezTo>
                    <a:pt x="105" y="37"/>
                    <a:pt x="105" y="37"/>
                    <a:pt x="105" y="37"/>
                  </a:cubicBezTo>
                  <a:cubicBezTo>
                    <a:pt x="102" y="34"/>
                    <a:pt x="97" y="34"/>
                    <a:pt x="93" y="37"/>
                  </a:cubicBezTo>
                  <a:cubicBezTo>
                    <a:pt x="37" y="94"/>
                    <a:pt x="37" y="94"/>
                    <a:pt x="37" y="94"/>
                  </a:cubicBezTo>
                  <a:cubicBezTo>
                    <a:pt x="33" y="97"/>
                    <a:pt x="33" y="102"/>
                    <a:pt x="37" y="106"/>
                  </a:cubicBezTo>
                  <a:cubicBezTo>
                    <a:pt x="65" y="134"/>
                    <a:pt x="65" y="134"/>
                    <a:pt x="65" y="134"/>
                  </a:cubicBezTo>
                  <a:cubicBezTo>
                    <a:pt x="58" y="147"/>
                    <a:pt x="53" y="161"/>
                    <a:pt x="49" y="175"/>
                  </a:cubicBezTo>
                  <a:cubicBezTo>
                    <a:pt x="8" y="175"/>
                    <a:pt x="8" y="175"/>
                    <a:pt x="8" y="175"/>
                  </a:cubicBezTo>
                  <a:cubicBezTo>
                    <a:pt x="3" y="175"/>
                    <a:pt x="0" y="179"/>
                    <a:pt x="0" y="184"/>
                  </a:cubicBezTo>
                  <a:close/>
                  <a:moveTo>
                    <a:pt x="92" y="223"/>
                  </a:moveTo>
                  <a:cubicBezTo>
                    <a:pt x="92" y="151"/>
                    <a:pt x="151" y="92"/>
                    <a:pt x="223" y="92"/>
                  </a:cubicBezTo>
                  <a:cubicBezTo>
                    <a:pt x="295" y="92"/>
                    <a:pt x="354" y="151"/>
                    <a:pt x="354" y="223"/>
                  </a:cubicBezTo>
                  <a:cubicBezTo>
                    <a:pt x="354" y="296"/>
                    <a:pt x="295" y="355"/>
                    <a:pt x="223" y="355"/>
                  </a:cubicBezTo>
                  <a:cubicBezTo>
                    <a:pt x="151" y="355"/>
                    <a:pt x="92" y="296"/>
                    <a:pt x="92" y="223"/>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6" name="Freeform 27">
              <a:extLst>
                <a:ext uri="{FF2B5EF4-FFF2-40B4-BE49-F238E27FC236}">
                  <a16:creationId xmlns:a16="http://schemas.microsoft.com/office/drawing/2014/main" id="{C34DCBAA-A98F-41EB-96C0-03F8C006EB7D}"/>
                </a:ext>
              </a:extLst>
            </p:cNvPr>
            <p:cNvSpPr>
              <a:spLocks noEditPoints="1"/>
            </p:cNvSpPr>
            <p:nvPr/>
          </p:nvSpPr>
          <p:spPr bwMode="auto">
            <a:xfrm>
              <a:off x="4412371" y="1094474"/>
              <a:ext cx="503151" cy="501821"/>
            </a:xfrm>
            <a:custGeom>
              <a:avLst/>
              <a:gdLst>
                <a:gd name="T0" fmla="*/ 0 w 309"/>
                <a:gd name="T1" fmla="*/ 154 h 309"/>
                <a:gd name="T2" fmla="*/ 154 w 309"/>
                <a:gd name="T3" fmla="*/ 309 h 309"/>
                <a:gd name="T4" fmla="*/ 309 w 309"/>
                <a:gd name="T5" fmla="*/ 154 h 309"/>
                <a:gd name="T6" fmla="*/ 154 w 309"/>
                <a:gd name="T7" fmla="*/ 0 h 309"/>
                <a:gd name="T8" fmla="*/ 0 w 309"/>
                <a:gd name="T9" fmla="*/ 154 h 309"/>
                <a:gd name="T10" fmla="*/ 23 w 309"/>
                <a:gd name="T11" fmla="*/ 154 h 309"/>
                <a:gd name="T12" fmla="*/ 154 w 309"/>
                <a:gd name="T13" fmla="*/ 23 h 309"/>
                <a:gd name="T14" fmla="*/ 285 w 309"/>
                <a:gd name="T15" fmla="*/ 154 h 309"/>
                <a:gd name="T16" fmla="*/ 154 w 309"/>
                <a:gd name="T17" fmla="*/ 286 h 309"/>
                <a:gd name="T18" fmla="*/ 23 w 309"/>
                <a:gd name="T19" fmla="*/ 15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0" y="154"/>
                  </a:moveTo>
                  <a:cubicBezTo>
                    <a:pt x="0" y="240"/>
                    <a:pt x="69" y="309"/>
                    <a:pt x="154" y="309"/>
                  </a:cubicBezTo>
                  <a:cubicBezTo>
                    <a:pt x="239" y="309"/>
                    <a:pt x="309" y="240"/>
                    <a:pt x="309" y="154"/>
                  </a:cubicBezTo>
                  <a:cubicBezTo>
                    <a:pt x="309" y="69"/>
                    <a:pt x="239" y="0"/>
                    <a:pt x="154" y="0"/>
                  </a:cubicBezTo>
                  <a:cubicBezTo>
                    <a:pt x="69" y="0"/>
                    <a:pt x="0" y="69"/>
                    <a:pt x="0" y="154"/>
                  </a:cubicBezTo>
                  <a:close/>
                  <a:moveTo>
                    <a:pt x="23" y="154"/>
                  </a:moveTo>
                  <a:cubicBezTo>
                    <a:pt x="23" y="82"/>
                    <a:pt x="82" y="23"/>
                    <a:pt x="154" y="23"/>
                  </a:cubicBezTo>
                  <a:cubicBezTo>
                    <a:pt x="226" y="23"/>
                    <a:pt x="285" y="82"/>
                    <a:pt x="285" y="154"/>
                  </a:cubicBezTo>
                  <a:cubicBezTo>
                    <a:pt x="285" y="227"/>
                    <a:pt x="226" y="286"/>
                    <a:pt x="154" y="286"/>
                  </a:cubicBezTo>
                  <a:cubicBezTo>
                    <a:pt x="82" y="286"/>
                    <a:pt x="23" y="227"/>
                    <a:pt x="23" y="154"/>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97" fontAlgn="auto">
                <a:spcBef>
                  <a:spcPts val="0"/>
                </a:spcBef>
                <a:spcAft>
                  <a:spcPts val="0"/>
                </a:spcAft>
              </a:pPr>
              <a:endParaRPr lang="en-US" sz="1836" b="0" dirty="0">
                <a:solidFill>
                  <a:srgbClr val="FFFFFF"/>
                </a:solidFill>
                <a:latin typeface="Segoe UI Semilight"/>
              </a:endParaRPr>
            </a:p>
          </p:txBody>
        </p:sp>
        <p:sp>
          <p:nvSpPr>
            <p:cNvPr id="27" name="TextBox 13">
              <a:extLst>
                <a:ext uri="{FF2B5EF4-FFF2-40B4-BE49-F238E27FC236}">
                  <a16:creationId xmlns:a16="http://schemas.microsoft.com/office/drawing/2014/main" id="{CBD1BA49-B60B-4232-9B6C-8C3D45D637D7}"/>
                </a:ext>
              </a:extLst>
            </p:cNvPr>
            <p:cNvSpPr txBox="1"/>
            <p:nvPr/>
          </p:nvSpPr>
          <p:spPr>
            <a:xfrm>
              <a:off x="457968" y="5913553"/>
              <a:ext cx="124425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Notification</a:t>
              </a:r>
            </a:p>
          </p:txBody>
        </p:sp>
        <p:pic>
          <p:nvPicPr>
            <p:cNvPr id="28" name="Picture 27">
              <a:extLst>
                <a:ext uri="{FF2B5EF4-FFF2-40B4-BE49-F238E27FC236}">
                  <a16:creationId xmlns:a16="http://schemas.microsoft.com/office/drawing/2014/main" id="{DEEF4832-4D1D-4EB2-A14B-16245BA36B14}"/>
                </a:ext>
              </a:extLst>
            </p:cNvPr>
            <p:cNvPicPr>
              <a:picLocks noChangeAspect="1"/>
            </p:cNvPicPr>
            <p:nvPr/>
          </p:nvPicPr>
          <p:blipFill>
            <a:blip r:embed="rId3"/>
            <a:stretch>
              <a:fillRect/>
            </a:stretch>
          </p:blipFill>
          <p:spPr>
            <a:xfrm>
              <a:off x="228600" y="4639246"/>
              <a:ext cx="1425789" cy="1115259"/>
            </a:xfrm>
            <a:prstGeom prst="rect">
              <a:avLst/>
            </a:prstGeom>
          </p:spPr>
        </p:pic>
        <p:sp>
          <p:nvSpPr>
            <p:cNvPr id="29" name="TextBox 14">
              <a:extLst>
                <a:ext uri="{FF2B5EF4-FFF2-40B4-BE49-F238E27FC236}">
                  <a16:creationId xmlns:a16="http://schemas.microsoft.com/office/drawing/2014/main" id="{6D63EBC9-312D-49E4-8782-A57727FF37B2}"/>
                </a:ext>
              </a:extLst>
            </p:cNvPr>
            <p:cNvSpPr txBox="1"/>
            <p:nvPr/>
          </p:nvSpPr>
          <p:spPr>
            <a:xfrm>
              <a:off x="2137504" y="5913553"/>
              <a:ext cx="1659621"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Microsoft Teams</a:t>
              </a:r>
            </a:p>
          </p:txBody>
        </p:sp>
        <p:pic>
          <p:nvPicPr>
            <p:cNvPr id="30" name="Picture 29">
              <a:extLst>
                <a:ext uri="{FF2B5EF4-FFF2-40B4-BE49-F238E27FC236}">
                  <a16:creationId xmlns:a16="http://schemas.microsoft.com/office/drawing/2014/main" id="{2CB89EE6-9A4A-47CD-9080-3B18ADB2E274}"/>
                </a:ext>
              </a:extLst>
            </p:cNvPr>
            <p:cNvPicPr>
              <a:picLocks noChangeAspect="1"/>
            </p:cNvPicPr>
            <p:nvPr/>
          </p:nvPicPr>
          <p:blipFill>
            <a:blip r:embed="rId4"/>
            <a:stretch>
              <a:fillRect/>
            </a:stretch>
          </p:blipFill>
          <p:spPr>
            <a:xfrm>
              <a:off x="5623006" y="4639246"/>
              <a:ext cx="1585818" cy="1115259"/>
            </a:xfrm>
            <a:prstGeom prst="rect">
              <a:avLst/>
            </a:prstGeom>
            <a:ln>
              <a:noFill/>
            </a:ln>
            <a:effectLst>
              <a:outerShdw blurRad="25400" dist="38100" dir="3300000" algn="tl" rotWithShape="0">
                <a:srgbClr val="333333">
                  <a:alpha val="65000"/>
                </a:srgbClr>
              </a:outerShdw>
            </a:effectLst>
          </p:spPr>
        </p:pic>
        <p:sp>
          <p:nvSpPr>
            <p:cNvPr id="31" name="TextBox 17">
              <a:extLst>
                <a:ext uri="{FF2B5EF4-FFF2-40B4-BE49-F238E27FC236}">
                  <a16:creationId xmlns:a16="http://schemas.microsoft.com/office/drawing/2014/main" id="{1C92DAC2-892A-4D8E-9CED-059045C9C46C}"/>
                </a:ext>
              </a:extLst>
            </p:cNvPr>
            <p:cNvSpPr txBox="1"/>
            <p:nvPr/>
          </p:nvSpPr>
          <p:spPr>
            <a:xfrm>
              <a:off x="4444444" y="5913553"/>
              <a:ext cx="72327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Skype</a:t>
              </a:r>
            </a:p>
          </p:txBody>
        </p:sp>
        <p:sp>
          <p:nvSpPr>
            <p:cNvPr id="32" name="TextBox 18">
              <a:extLst>
                <a:ext uri="{FF2B5EF4-FFF2-40B4-BE49-F238E27FC236}">
                  <a16:creationId xmlns:a16="http://schemas.microsoft.com/office/drawing/2014/main" id="{4A283C98-23D4-4EEE-B948-BE1E80E99406}"/>
                </a:ext>
              </a:extLst>
            </p:cNvPr>
            <p:cNvSpPr txBox="1"/>
            <p:nvPr/>
          </p:nvSpPr>
          <p:spPr>
            <a:xfrm>
              <a:off x="6064357" y="5913553"/>
              <a:ext cx="912942"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Android</a:t>
              </a:r>
            </a:p>
          </p:txBody>
        </p:sp>
        <p:pic>
          <p:nvPicPr>
            <p:cNvPr id="33" name="Picture 32">
              <a:extLst>
                <a:ext uri="{FF2B5EF4-FFF2-40B4-BE49-F238E27FC236}">
                  <a16:creationId xmlns:a16="http://schemas.microsoft.com/office/drawing/2014/main" id="{1FED3D59-E917-4F94-9594-F5321CECFC9E}"/>
                </a:ext>
              </a:extLst>
            </p:cNvPr>
            <p:cNvPicPr>
              <a:picLocks noChangeAspect="1"/>
            </p:cNvPicPr>
            <p:nvPr/>
          </p:nvPicPr>
          <p:blipFill>
            <a:blip r:embed="rId5"/>
            <a:srcRect r="12"/>
            <a:stretch>
              <a:fillRect/>
            </a:stretch>
          </p:blipFill>
          <p:spPr>
            <a:xfrm>
              <a:off x="7320701" y="4644752"/>
              <a:ext cx="1594699" cy="1115259"/>
            </a:xfrm>
            <a:custGeom>
              <a:avLst/>
              <a:gdLst>
                <a:gd name="connsiteX0" fmla="*/ 55780 w 2091990"/>
                <a:gd name="connsiteY0" fmla="*/ 0 h 1389888"/>
                <a:gd name="connsiteX1" fmla="*/ 2036210 w 2091990"/>
                <a:gd name="connsiteY1" fmla="*/ 0 h 1389888"/>
                <a:gd name="connsiteX2" fmla="*/ 2046768 w 2091990"/>
                <a:gd name="connsiteY2" fmla="*/ 2132 h 1389888"/>
                <a:gd name="connsiteX3" fmla="*/ 2091990 w 2091990"/>
                <a:gd name="connsiteY3" fmla="*/ 70355 h 1389888"/>
                <a:gd name="connsiteX4" fmla="*/ 2091990 w 2091990"/>
                <a:gd name="connsiteY4" fmla="*/ 1319021 h 1389888"/>
                <a:gd name="connsiteX5" fmla="*/ 2046768 w 2091990"/>
                <a:gd name="connsiteY5" fmla="*/ 1387245 h 1389888"/>
                <a:gd name="connsiteX6" fmla="*/ 2033674 w 2091990"/>
                <a:gd name="connsiteY6" fmla="*/ 1389888 h 1389888"/>
                <a:gd name="connsiteX7" fmla="*/ 58316 w 2091990"/>
                <a:gd name="connsiteY7" fmla="*/ 1389888 h 1389888"/>
                <a:gd name="connsiteX8" fmla="*/ 45222 w 2091990"/>
                <a:gd name="connsiteY8" fmla="*/ 1387245 h 1389888"/>
                <a:gd name="connsiteX9" fmla="*/ 0 w 2091990"/>
                <a:gd name="connsiteY9" fmla="*/ 1319021 h 1389888"/>
                <a:gd name="connsiteX10" fmla="*/ 0 w 2091990"/>
                <a:gd name="connsiteY10" fmla="*/ 70355 h 1389888"/>
                <a:gd name="connsiteX11" fmla="*/ 45222 w 2091990"/>
                <a:gd name="connsiteY11" fmla="*/ 2132 h 138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91990" h="1389888">
                  <a:moveTo>
                    <a:pt x="55780" y="0"/>
                  </a:moveTo>
                  <a:lnTo>
                    <a:pt x="2036210" y="0"/>
                  </a:lnTo>
                  <a:lnTo>
                    <a:pt x="2046768" y="2132"/>
                  </a:lnTo>
                  <a:cubicBezTo>
                    <a:pt x="2073343" y="13372"/>
                    <a:pt x="2091990" y="39686"/>
                    <a:pt x="2091990" y="70355"/>
                  </a:cubicBezTo>
                  <a:lnTo>
                    <a:pt x="2091990" y="1319021"/>
                  </a:lnTo>
                  <a:cubicBezTo>
                    <a:pt x="2091990" y="1349690"/>
                    <a:pt x="2073343" y="1376004"/>
                    <a:pt x="2046768" y="1387245"/>
                  </a:cubicBezTo>
                  <a:lnTo>
                    <a:pt x="2033674" y="1389888"/>
                  </a:lnTo>
                  <a:lnTo>
                    <a:pt x="58316" y="1389888"/>
                  </a:lnTo>
                  <a:lnTo>
                    <a:pt x="45222" y="1387245"/>
                  </a:lnTo>
                  <a:cubicBezTo>
                    <a:pt x="18647" y="1376004"/>
                    <a:pt x="0" y="1349690"/>
                    <a:pt x="0" y="1319021"/>
                  </a:cubicBezTo>
                  <a:lnTo>
                    <a:pt x="0" y="70355"/>
                  </a:lnTo>
                  <a:cubicBezTo>
                    <a:pt x="0" y="39686"/>
                    <a:pt x="18647" y="13372"/>
                    <a:pt x="45222" y="2132"/>
                  </a:cubicBezTo>
                  <a:close/>
                </a:path>
              </a:pathLst>
            </a:custGeom>
          </p:spPr>
        </p:pic>
        <p:sp>
          <p:nvSpPr>
            <p:cNvPr id="34" name="TextBox 23">
              <a:extLst>
                <a:ext uri="{FF2B5EF4-FFF2-40B4-BE49-F238E27FC236}">
                  <a16:creationId xmlns:a16="http://schemas.microsoft.com/office/drawing/2014/main" id="{49FCAC35-F782-4FFA-A97B-A2BAA2C0CCB6}"/>
                </a:ext>
              </a:extLst>
            </p:cNvPr>
            <p:cNvSpPr txBox="1"/>
            <p:nvPr/>
          </p:nvSpPr>
          <p:spPr>
            <a:xfrm>
              <a:off x="7931061" y="5913553"/>
              <a:ext cx="498855" cy="338554"/>
            </a:xfrm>
            <a:prstGeom prst="rect">
              <a:avLst/>
            </a:prstGeom>
            <a:noFill/>
          </p:spPr>
          <p:txBody>
            <a:bodyPr wrap="non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fontAlgn="auto">
                <a:spcBef>
                  <a:spcPts val="0"/>
                </a:spcBef>
                <a:spcAft>
                  <a:spcPts val="0"/>
                </a:spcAft>
                <a:defRPr/>
              </a:pPr>
              <a:r>
                <a:rPr lang="en-US" sz="1600" b="0" dirty="0">
                  <a:solidFill>
                    <a:srgbClr val="353535"/>
                  </a:solidFill>
                  <a:latin typeface="Segoe UI" panose="020B0502040204020203" pitchFamily="34" charset="0"/>
                  <a:cs typeface="Segoe UI" panose="020B0502040204020203" pitchFamily="34" charset="0"/>
                </a:rPr>
                <a:t>iOS</a:t>
              </a:r>
            </a:p>
          </p:txBody>
        </p:sp>
        <p:pic>
          <p:nvPicPr>
            <p:cNvPr id="35" name="Picture 34">
              <a:extLst>
                <a:ext uri="{FF2B5EF4-FFF2-40B4-BE49-F238E27FC236}">
                  <a16:creationId xmlns:a16="http://schemas.microsoft.com/office/drawing/2014/main" id="{AF9C9B7F-CDAF-44A2-B095-460E1CEDC49A}"/>
                </a:ext>
              </a:extLst>
            </p:cNvPr>
            <p:cNvPicPr>
              <a:picLocks noChangeAspect="1"/>
            </p:cNvPicPr>
            <p:nvPr/>
          </p:nvPicPr>
          <p:blipFill>
            <a:blip r:embed="rId6"/>
            <a:srcRect/>
            <a:stretch>
              <a:fillRect/>
            </a:stretch>
          </p:blipFill>
          <p:spPr>
            <a:xfrm>
              <a:off x="3931039" y="3421062"/>
              <a:ext cx="1580086" cy="2333441"/>
            </a:xfrm>
            <a:custGeom>
              <a:avLst/>
              <a:gdLst>
                <a:gd name="connsiteX0" fmla="*/ 50183 w 2072820"/>
                <a:gd name="connsiteY0" fmla="*/ 0 h 2908044"/>
                <a:gd name="connsiteX1" fmla="*/ 2022637 w 2072820"/>
                <a:gd name="connsiteY1" fmla="*/ 0 h 2908044"/>
                <a:gd name="connsiteX2" fmla="*/ 2072820 w 2072820"/>
                <a:gd name="connsiteY2" fmla="*/ 50183 h 2908044"/>
                <a:gd name="connsiteX3" fmla="*/ 2072820 w 2072820"/>
                <a:gd name="connsiteY3" fmla="*/ 2857861 h 2908044"/>
                <a:gd name="connsiteX4" fmla="*/ 2022637 w 2072820"/>
                <a:gd name="connsiteY4" fmla="*/ 2908044 h 2908044"/>
                <a:gd name="connsiteX5" fmla="*/ 50183 w 2072820"/>
                <a:gd name="connsiteY5" fmla="*/ 2908044 h 2908044"/>
                <a:gd name="connsiteX6" fmla="*/ 0 w 2072820"/>
                <a:gd name="connsiteY6" fmla="*/ 2857861 h 2908044"/>
                <a:gd name="connsiteX7" fmla="*/ 0 w 2072820"/>
                <a:gd name="connsiteY7" fmla="*/ 50183 h 2908044"/>
                <a:gd name="connsiteX8" fmla="*/ 50183 w 2072820"/>
                <a:gd name="connsiteY8" fmla="*/ 0 h 290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820" h="2908044">
                  <a:moveTo>
                    <a:pt x="50183" y="0"/>
                  </a:moveTo>
                  <a:lnTo>
                    <a:pt x="2022637" y="0"/>
                  </a:lnTo>
                  <a:cubicBezTo>
                    <a:pt x="2050352" y="0"/>
                    <a:pt x="2072820" y="22468"/>
                    <a:pt x="2072820" y="50183"/>
                  </a:cubicBezTo>
                  <a:lnTo>
                    <a:pt x="2072820" y="2857861"/>
                  </a:lnTo>
                  <a:cubicBezTo>
                    <a:pt x="2072820" y="2885576"/>
                    <a:pt x="2050352" y="2908044"/>
                    <a:pt x="2022637" y="2908044"/>
                  </a:cubicBezTo>
                  <a:lnTo>
                    <a:pt x="50183" y="2908044"/>
                  </a:lnTo>
                  <a:cubicBezTo>
                    <a:pt x="22468" y="2908044"/>
                    <a:pt x="0" y="2885576"/>
                    <a:pt x="0" y="2857861"/>
                  </a:cubicBezTo>
                  <a:lnTo>
                    <a:pt x="0" y="50183"/>
                  </a:lnTo>
                  <a:cubicBezTo>
                    <a:pt x="0" y="22468"/>
                    <a:pt x="22468" y="0"/>
                    <a:pt x="50183" y="0"/>
                  </a:cubicBezTo>
                  <a:close/>
                </a:path>
              </a:pathLst>
            </a:custGeom>
          </p:spPr>
        </p:pic>
        <p:pic>
          <p:nvPicPr>
            <p:cNvPr id="36" name="Picture 35">
              <a:extLst>
                <a:ext uri="{FF2B5EF4-FFF2-40B4-BE49-F238E27FC236}">
                  <a16:creationId xmlns:a16="http://schemas.microsoft.com/office/drawing/2014/main" id="{5D1821C4-0904-4E81-AB48-7B56837A8B47}"/>
                </a:ext>
              </a:extLst>
            </p:cNvPr>
            <p:cNvPicPr>
              <a:picLocks noChangeAspect="1"/>
            </p:cNvPicPr>
            <p:nvPr/>
          </p:nvPicPr>
          <p:blipFill>
            <a:blip r:embed="rId7"/>
            <a:srcRect/>
            <a:stretch>
              <a:fillRect/>
            </a:stretch>
          </p:blipFill>
          <p:spPr>
            <a:xfrm>
              <a:off x="1766267" y="4396087"/>
              <a:ext cx="2052894" cy="1358419"/>
            </a:xfrm>
            <a:custGeom>
              <a:avLst/>
              <a:gdLst>
                <a:gd name="connsiteX0" fmla="*/ 24549 w 2693068"/>
                <a:gd name="connsiteY0" fmla="*/ 0 h 1692925"/>
                <a:gd name="connsiteX1" fmla="*/ 2670167 w 2693068"/>
                <a:gd name="connsiteY1" fmla="*/ 0 h 1692925"/>
                <a:gd name="connsiteX2" fmla="*/ 2687826 w 2693068"/>
                <a:gd name="connsiteY2" fmla="*/ 7315 h 1692925"/>
                <a:gd name="connsiteX3" fmla="*/ 2693068 w 2693068"/>
                <a:gd name="connsiteY3" fmla="*/ 19970 h 1692925"/>
                <a:gd name="connsiteX4" fmla="*/ 2693068 w 2693068"/>
                <a:gd name="connsiteY4" fmla="*/ 1672951 h 1692925"/>
                <a:gd name="connsiteX5" fmla="*/ 2687826 w 2693068"/>
                <a:gd name="connsiteY5" fmla="*/ 1685606 h 1692925"/>
                <a:gd name="connsiteX6" fmla="*/ 2670157 w 2693068"/>
                <a:gd name="connsiteY6" fmla="*/ 1692925 h 1692925"/>
                <a:gd name="connsiteX7" fmla="*/ 24558 w 2693068"/>
                <a:gd name="connsiteY7" fmla="*/ 1692925 h 1692925"/>
                <a:gd name="connsiteX8" fmla="*/ 6889 w 2693068"/>
                <a:gd name="connsiteY8" fmla="*/ 1685606 h 1692925"/>
                <a:gd name="connsiteX9" fmla="*/ 0 w 2693068"/>
                <a:gd name="connsiteY9" fmla="*/ 1668975 h 1692925"/>
                <a:gd name="connsiteX10" fmla="*/ 0 w 2693068"/>
                <a:gd name="connsiteY10" fmla="*/ 23946 h 1692925"/>
                <a:gd name="connsiteX11" fmla="*/ 6889 w 2693068"/>
                <a:gd name="connsiteY11" fmla="*/ 7315 h 169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3068" h="1692925">
                  <a:moveTo>
                    <a:pt x="24549" y="0"/>
                  </a:moveTo>
                  <a:lnTo>
                    <a:pt x="2670167" y="0"/>
                  </a:lnTo>
                  <a:lnTo>
                    <a:pt x="2687826" y="7315"/>
                  </a:lnTo>
                  <a:lnTo>
                    <a:pt x="2693068" y="19970"/>
                  </a:lnTo>
                  <a:lnTo>
                    <a:pt x="2693068" y="1672951"/>
                  </a:lnTo>
                  <a:lnTo>
                    <a:pt x="2687826" y="1685606"/>
                  </a:lnTo>
                  <a:cubicBezTo>
                    <a:pt x="2683304" y="1690128"/>
                    <a:pt x="2677057" y="1692925"/>
                    <a:pt x="2670157" y="1692925"/>
                  </a:cubicBezTo>
                  <a:lnTo>
                    <a:pt x="24558" y="1692925"/>
                  </a:lnTo>
                  <a:cubicBezTo>
                    <a:pt x="17658" y="1692925"/>
                    <a:pt x="11411" y="1690128"/>
                    <a:pt x="6889" y="1685606"/>
                  </a:cubicBezTo>
                  <a:lnTo>
                    <a:pt x="0" y="1668975"/>
                  </a:lnTo>
                  <a:lnTo>
                    <a:pt x="0" y="23946"/>
                  </a:lnTo>
                  <a:lnTo>
                    <a:pt x="6889" y="7315"/>
                  </a:lnTo>
                  <a:close/>
                </a:path>
              </a:pathLst>
            </a:custGeom>
          </p:spPr>
        </p:pic>
        <p:sp>
          <p:nvSpPr>
            <p:cNvPr id="37" name="Rectangle 36">
              <a:extLst>
                <a:ext uri="{FF2B5EF4-FFF2-40B4-BE49-F238E27FC236}">
                  <a16:creationId xmlns:a16="http://schemas.microsoft.com/office/drawing/2014/main" id="{0B0852AA-3973-4030-8341-D536C43D50E6}"/>
                </a:ext>
              </a:extLst>
            </p:cNvPr>
            <p:cNvSpPr/>
            <p:nvPr/>
          </p:nvSpPr>
          <p:spPr bwMode="auto">
            <a:xfrm>
              <a:off x="1195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38" name="Picture 37">
              <a:extLst>
                <a:ext uri="{FF2B5EF4-FFF2-40B4-BE49-F238E27FC236}">
                  <a16:creationId xmlns:a16="http://schemas.microsoft.com/office/drawing/2014/main" id="{1D1461AD-9AE4-4A5F-A63D-8F61745380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021" y="2315347"/>
              <a:ext cx="781523" cy="781523"/>
            </a:xfrm>
            <a:prstGeom prst="rect">
              <a:avLst/>
            </a:prstGeom>
            <a:solidFill>
              <a:srgbClr val="E6E6E6"/>
            </a:solidFill>
          </p:spPr>
        </p:pic>
        <p:sp>
          <p:nvSpPr>
            <p:cNvPr id="39" name="Rectangle 38">
              <a:extLst>
                <a:ext uri="{FF2B5EF4-FFF2-40B4-BE49-F238E27FC236}">
                  <a16:creationId xmlns:a16="http://schemas.microsoft.com/office/drawing/2014/main" id="{21A810A1-49A7-4E0B-8044-55E5BFD92AED}"/>
                </a:ext>
              </a:extLst>
            </p:cNvPr>
            <p:cNvSpPr/>
            <p:nvPr/>
          </p:nvSpPr>
          <p:spPr bwMode="auto">
            <a:xfrm>
              <a:off x="3821635"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BC802189-B0CB-4F0D-8D87-0DC2996C2CC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7213" y="2318261"/>
              <a:ext cx="781523" cy="781523"/>
            </a:xfrm>
            <a:prstGeom prst="rect">
              <a:avLst/>
            </a:prstGeom>
            <a:solidFill>
              <a:srgbClr val="E6E6E6"/>
            </a:solidFill>
          </p:spPr>
        </p:pic>
        <p:sp>
          <p:nvSpPr>
            <p:cNvPr id="41" name="Rectangle 40">
              <a:extLst>
                <a:ext uri="{FF2B5EF4-FFF2-40B4-BE49-F238E27FC236}">
                  <a16:creationId xmlns:a16="http://schemas.microsoft.com/office/drawing/2014/main" id="{E8DBBBEE-72D3-4F29-BC2D-7DF30E69459E}"/>
                </a:ext>
              </a:extLst>
            </p:cNvPr>
            <p:cNvSpPr/>
            <p:nvPr/>
          </p:nvSpPr>
          <p:spPr bwMode="auto">
            <a:xfrm>
              <a:off x="4697073"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2" name="Picture 41">
              <a:extLst>
                <a:ext uri="{FF2B5EF4-FFF2-40B4-BE49-F238E27FC236}">
                  <a16:creationId xmlns:a16="http://schemas.microsoft.com/office/drawing/2014/main" id="{BBDD2B82-C4E3-4678-9911-B281097DC9D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08358" y="2315347"/>
              <a:ext cx="781523" cy="781523"/>
            </a:xfrm>
            <a:prstGeom prst="rect">
              <a:avLst/>
            </a:prstGeom>
            <a:solidFill>
              <a:srgbClr val="E6E6E6"/>
            </a:solidFill>
          </p:spPr>
        </p:pic>
        <p:sp>
          <p:nvSpPr>
            <p:cNvPr id="43" name="Rectangle 42">
              <a:extLst>
                <a:ext uri="{FF2B5EF4-FFF2-40B4-BE49-F238E27FC236}">
                  <a16:creationId xmlns:a16="http://schemas.microsoft.com/office/drawing/2014/main" id="{4787D3A3-29DD-4A72-8C2A-626FE60491E5}"/>
                </a:ext>
              </a:extLst>
            </p:cNvPr>
            <p:cNvSpPr/>
            <p:nvPr/>
          </p:nvSpPr>
          <p:spPr bwMode="auto">
            <a:xfrm>
              <a:off x="31988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4" name="Picture 43">
              <a:extLst>
                <a:ext uri="{FF2B5EF4-FFF2-40B4-BE49-F238E27FC236}">
                  <a16:creationId xmlns:a16="http://schemas.microsoft.com/office/drawing/2014/main" id="{D4FC22E1-569B-4FDE-8197-82D767DA0D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9582" y="2317378"/>
              <a:ext cx="781523" cy="781523"/>
            </a:xfrm>
            <a:prstGeom prst="rect">
              <a:avLst/>
            </a:prstGeom>
            <a:solidFill>
              <a:srgbClr val="E6E6E6"/>
            </a:solidFill>
          </p:spPr>
        </p:pic>
        <p:sp>
          <p:nvSpPr>
            <p:cNvPr id="45" name="Rectangle 44">
              <a:extLst>
                <a:ext uri="{FF2B5EF4-FFF2-40B4-BE49-F238E27FC236}">
                  <a16:creationId xmlns:a16="http://schemas.microsoft.com/office/drawing/2014/main" id="{05673716-FA95-4121-98E5-83CEA0870F30}"/>
                </a:ext>
              </a:extLst>
            </p:cNvPr>
            <p:cNvSpPr/>
            <p:nvPr/>
          </p:nvSpPr>
          <p:spPr bwMode="auto">
            <a:xfrm>
              <a:off x="294619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6" name="Picture 45">
              <a:extLst>
                <a:ext uri="{FF2B5EF4-FFF2-40B4-BE49-F238E27FC236}">
                  <a16:creationId xmlns:a16="http://schemas.microsoft.com/office/drawing/2014/main" id="{B3030228-FD95-4249-97E8-1647411C957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0339" y="2315347"/>
              <a:ext cx="781523" cy="781523"/>
            </a:xfrm>
            <a:prstGeom prst="rect">
              <a:avLst/>
            </a:prstGeom>
            <a:solidFill>
              <a:srgbClr val="E6E6E6"/>
            </a:solidFill>
          </p:spPr>
        </p:pic>
        <p:sp>
          <p:nvSpPr>
            <p:cNvPr id="47" name="Rectangle 46">
              <a:extLst>
                <a:ext uri="{FF2B5EF4-FFF2-40B4-BE49-F238E27FC236}">
                  <a16:creationId xmlns:a16="http://schemas.microsoft.com/office/drawing/2014/main" id="{D79291CD-C36D-4520-8F0A-7A0F6BD33C0E}"/>
                </a:ext>
              </a:extLst>
            </p:cNvPr>
            <p:cNvSpPr/>
            <p:nvPr/>
          </p:nvSpPr>
          <p:spPr bwMode="auto">
            <a:xfrm>
              <a:off x="6447949" y="2303630"/>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48" name="Picture 47">
              <a:extLst>
                <a:ext uri="{FF2B5EF4-FFF2-40B4-BE49-F238E27FC236}">
                  <a16:creationId xmlns:a16="http://schemas.microsoft.com/office/drawing/2014/main" id="{4E628483-A44B-4377-885C-2CD836916A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283" y="2275778"/>
              <a:ext cx="781523" cy="781523"/>
            </a:xfrm>
            <a:prstGeom prst="rect">
              <a:avLst/>
            </a:prstGeom>
            <a:solidFill>
              <a:srgbClr val="E6E6E6"/>
            </a:solidFill>
          </p:spPr>
        </p:pic>
        <p:sp>
          <p:nvSpPr>
            <p:cNvPr id="49" name="Rectangle 48">
              <a:extLst>
                <a:ext uri="{FF2B5EF4-FFF2-40B4-BE49-F238E27FC236}">
                  <a16:creationId xmlns:a16="http://schemas.microsoft.com/office/drawing/2014/main" id="{3321658F-FEFC-4B8D-8E50-91C2516B2812}"/>
                </a:ext>
              </a:extLst>
            </p:cNvPr>
            <p:cNvSpPr/>
            <p:nvPr/>
          </p:nvSpPr>
          <p:spPr bwMode="auto">
            <a:xfrm>
              <a:off x="5572511"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0" name="Picture 49">
              <a:extLst>
                <a:ext uri="{FF2B5EF4-FFF2-40B4-BE49-F238E27FC236}">
                  <a16:creationId xmlns:a16="http://schemas.microsoft.com/office/drawing/2014/main" id="{B7488902-EF9C-4F16-A11B-86A824ECC31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82212" y="2315742"/>
              <a:ext cx="781523" cy="781523"/>
            </a:xfrm>
            <a:prstGeom prst="rect">
              <a:avLst/>
            </a:prstGeom>
            <a:solidFill>
              <a:srgbClr val="E6E6E6"/>
            </a:solidFill>
          </p:spPr>
        </p:pic>
        <p:sp>
          <p:nvSpPr>
            <p:cNvPr id="51" name="Rectangle 50">
              <a:extLst>
                <a:ext uri="{FF2B5EF4-FFF2-40B4-BE49-F238E27FC236}">
                  <a16:creationId xmlns:a16="http://schemas.microsoft.com/office/drawing/2014/main" id="{29BEF2C3-C328-4A4B-B3AC-05E65464706F}"/>
                </a:ext>
              </a:extLst>
            </p:cNvPr>
            <p:cNvSpPr/>
            <p:nvPr/>
          </p:nvSpPr>
          <p:spPr bwMode="auto">
            <a:xfrm>
              <a:off x="7330320"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91DA2642-978D-4401-9331-C2A68C55A8A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40021" y="2315347"/>
              <a:ext cx="781523" cy="781523"/>
            </a:xfrm>
            <a:prstGeom prst="rect">
              <a:avLst/>
            </a:prstGeom>
            <a:solidFill>
              <a:srgbClr val="E6E6E6"/>
            </a:solidFill>
          </p:spPr>
        </p:pic>
        <p:sp>
          <p:nvSpPr>
            <p:cNvPr id="53" name="Rectangle 52">
              <a:extLst>
                <a:ext uri="{FF2B5EF4-FFF2-40B4-BE49-F238E27FC236}">
                  <a16:creationId xmlns:a16="http://schemas.microsoft.com/office/drawing/2014/main" id="{85224094-6A74-4248-AB8C-C31F13638391}"/>
                </a:ext>
              </a:extLst>
            </p:cNvPr>
            <p:cNvSpPr/>
            <p:nvPr/>
          </p:nvSpPr>
          <p:spPr bwMode="auto">
            <a:xfrm>
              <a:off x="2070758"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BAA00EF-A12F-4D0C-B455-8BE6D239C03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9266" y="2315347"/>
              <a:ext cx="781523" cy="781523"/>
            </a:xfrm>
            <a:prstGeom prst="rect">
              <a:avLst/>
            </a:prstGeom>
            <a:solidFill>
              <a:srgbClr val="E6E6E6"/>
            </a:solidFill>
          </p:spPr>
        </p:pic>
        <p:sp>
          <p:nvSpPr>
            <p:cNvPr id="55" name="Rectangle 54">
              <a:extLst>
                <a:ext uri="{FF2B5EF4-FFF2-40B4-BE49-F238E27FC236}">
                  <a16:creationId xmlns:a16="http://schemas.microsoft.com/office/drawing/2014/main" id="{78B1EA93-F661-43DF-B0FA-D507D4076745}"/>
                </a:ext>
              </a:extLst>
            </p:cNvPr>
            <p:cNvSpPr/>
            <p:nvPr/>
          </p:nvSpPr>
          <p:spPr bwMode="auto">
            <a:xfrm>
              <a:off x="8205756" y="2305646"/>
              <a:ext cx="800925" cy="800925"/>
            </a:xfrm>
            <a:prstGeom prst="rect">
              <a:avLst/>
            </a:prstGeom>
            <a:solidFill>
              <a:srgbClr val="E6E6E6"/>
            </a:solidFill>
            <a:ln w="3175" cap="flat" cmpd="sng" algn="ctr">
              <a:noFill/>
              <a:prstDash val="solid"/>
              <a:headEnd type="none" w="med" len="med"/>
              <a:tailEnd type="none" w="med" len="med"/>
            </a:ln>
            <a:effectLst/>
          </p:spPr>
          <p:txBody>
            <a:bodyPr rot="0" spcFirstLastPara="0" vert="horz" wrap="square" lIns="93260" tIns="46630" rIns="9326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51B09248-DDD9-44DA-B0E9-CFE0604628D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15457" y="2315347"/>
              <a:ext cx="781523" cy="781523"/>
            </a:xfrm>
            <a:prstGeom prst="rect">
              <a:avLst/>
            </a:prstGeom>
            <a:solidFill>
              <a:srgbClr val="E6E6E6"/>
            </a:solidFill>
          </p:spPr>
        </p:pic>
      </p:grpSp>
    </p:spTree>
    <p:extLst>
      <p:ext uri="{BB962C8B-B14F-4D97-AF65-F5344CB8AC3E}">
        <p14:creationId xmlns:p14="http://schemas.microsoft.com/office/powerpoint/2010/main" val="2283436356"/>
      </p:ext>
    </p:extLst>
  </p:cSld>
  <p:clrMapOvr>
    <a:masterClrMapping/>
  </p:clrMapOvr>
</p:sld>
</file>

<file path=ppt/theme/theme1.xml><?xml version="1.0" encoding="utf-8"?>
<a:theme xmlns:a="http://schemas.openxmlformats.org/drawingml/2006/main" name="NG_MOC_Core_ModuleNew2">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NG_MOC_Core_ModuleNew</Template>
  <TotalTime>0</TotalTime>
  <Words>2576</Words>
  <Application>Microsoft Office PowerPoint</Application>
  <PresentationFormat>On-screen Show (4:3)</PresentationFormat>
  <Paragraphs>562</Paragraphs>
  <Slides>45</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Consolas</vt:lpstr>
      <vt:lpstr>Verdana</vt:lpstr>
      <vt:lpstr>Arial</vt:lpstr>
      <vt:lpstr>Symbol</vt:lpstr>
      <vt:lpstr>Wingdings</vt:lpstr>
      <vt:lpstr>Segoe UI Semilight</vt:lpstr>
      <vt:lpstr>Segoe UI</vt:lpstr>
      <vt:lpstr>Calibri</vt:lpstr>
      <vt:lpstr>segoe-ui_semibold</vt:lpstr>
      <vt:lpstr>NG_MOC_Core_ModuleNew2</vt:lpstr>
      <vt:lpstr>Module 2</vt:lpstr>
      <vt:lpstr>Module Overview</vt:lpstr>
      <vt:lpstr>Lesson 1: Bot Services</vt:lpstr>
      <vt:lpstr>Bot Framework</vt:lpstr>
      <vt:lpstr>Bot Framework</vt:lpstr>
      <vt:lpstr>Bot Services</vt:lpstr>
      <vt:lpstr>Bot Services</vt:lpstr>
      <vt:lpstr>One Bot, Many Canvases</vt:lpstr>
      <vt:lpstr>One Bot, Many Canvases</vt:lpstr>
      <vt:lpstr>QnA Maker</vt:lpstr>
      <vt:lpstr>QnA Maker</vt:lpstr>
      <vt:lpstr>Lesson 2: Machine Learning</vt:lpstr>
      <vt:lpstr>Machine Learning</vt:lpstr>
      <vt:lpstr>Machine Learning</vt:lpstr>
      <vt:lpstr>Machine Learning</vt:lpstr>
      <vt:lpstr>Machine Learning</vt:lpstr>
      <vt:lpstr>Discussion</vt:lpstr>
      <vt:lpstr>Lesson 3: Media Processing</vt:lpstr>
      <vt:lpstr>Media Services</vt:lpstr>
      <vt:lpstr>Media Services</vt:lpstr>
      <vt:lpstr>Media Services</vt:lpstr>
      <vt:lpstr>Live Streaming</vt:lpstr>
      <vt:lpstr>Video Format Conversion</vt:lpstr>
      <vt:lpstr>Dynamic Video Packaging</vt:lpstr>
      <vt:lpstr>Computer Vision API</vt:lpstr>
      <vt:lpstr>Computer Vision API</vt:lpstr>
      <vt:lpstr>Image Tagging</vt:lpstr>
      <vt:lpstr>Description Generation</vt:lpstr>
      <vt:lpstr>Color Schemes</vt:lpstr>
      <vt:lpstr>Optical Character Recognition (OCR)</vt:lpstr>
      <vt:lpstr>Discussion</vt:lpstr>
      <vt:lpstr>Lesson 4: Cognitive Services</vt:lpstr>
      <vt:lpstr>Cognitive Services</vt:lpstr>
      <vt:lpstr>Cognitive Services</vt:lpstr>
      <vt:lpstr>Language Understanding (LUIS)</vt:lpstr>
      <vt:lpstr>Language Understanding (LUIS)</vt:lpstr>
      <vt:lpstr>Language Understanding (LUIS)</vt:lpstr>
      <vt:lpstr>Cognitive APIs</vt:lpstr>
      <vt:lpstr>Face API</vt:lpstr>
      <vt:lpstr>Face API</vt:lpstr>
      <vt:lpstr>Face API</vt:lpstr>
      <vt:lpstr>Discussion</vt:lpstr>
      <vt:lpstr>Online Lab - Integrating SaaS Services Available on the Azure Platform</vt:lpstr>
      <vt:lpstr>Lab Review</vt:lpstr>
      <vt:lpstr>Module Review and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2018-01-11T01:43:21Z</dcterms:created>
  <dcterms:modified xsi:type="dcterms:W3CDTF">2019-05-03T21:52:59Z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bradj@microsoft.com</vt:lpwstr>
  </property>
  <property fmtid="{D5CDD505-2E9C-101B-9397-08002B2CF9AE}" pid="5" name="MSIP_Label_f42aa342-8706-4288-bd11-ebb85995028c_SetDate">
    <vt:lpwstr>2019-05-03T21:42:42.7431001Z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3c969a36-1f9e-4998-9199-00db182de728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